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56" r:id="rId5"/>
    <p:sldId id="262" r:id="rId6"/>
    <p:sldId id="277" r:id="rId7"/>
    <p:sldId id="278" r:id="rId8"/>
    <p:sldId id="257" r:id="rId9"/>
    <p:sldId id="260" r:id="rId10"/>
    <p:sldId id="280" r:id="rId11"/>
    <p:sldId id="279" r:id="rId12"/>
    <p:sldId id="276" r:id="rId13"/>
    <p:sldId id="281" r:id="rId14"/>
    <p:sldId id="282" r:id="rId15"/>
    <p:sldId id="283" r:id="rId16"/>
    <p:sldId id="285" r:id="rId17"/>
    <p:sldId id="273" r:id="rId18"/>
    <p:sldId id="284" r:id="rId19"/>
    <p:sldId id="275" r:id="rId20"/>
    <p:sldId id="286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4732"/>
    <a:srgbClr val="6E4E98"/>
    <a:srgbClr val="FAEBD5"/>
    <a:srgbClr val="FAF3E9"/>
    <a:srgbClr val="F6F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53CBFF-F826-7BDC-B643-DA78F004E83B}" v="97" dt="2022-02-23T14:32:58.500"/>
    <p1510:client id="{113DBCA0-AE88-D0ED-BD00-20C156DAEE07}" v="3" dt="2022-02-24T10:02:53.044"/>
    <p1510:client id="{14573A1E-8F4C-3FE8-5DD8-23AD5C504651}" v="2" dt="2022-02-24T09:45:54.095"/>
    <p1510:client id="{43A748CE-F8B7-4887-C3B0-95C4F57328DC}" v="24" dt="2022-02-24T09:43:38.164"/>
    <p1510:client id="{A85BC05F-235A-460D-A89C-4E092528BE89}" v="2686" dt="2022-01-06T03:05:31.403"/>
    <p1510:client id="{D08B600D-18FA-E509-44CF-7967173EF217}" v="9" dt="2022-02-28T09:12:24.959"/>
    <p1510:client id="{F5DE8A06-9ED8-4C22-82FF-C6A0E11B4FDE}" v="2" dt="2022-01-06T06:39:29.4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673" autoAdjust="0"/>
  </p:normalViewPr>
  <p:slideViewPr>
    <p:cSldViewPr snapToGrid="0">
      <p:cViewPr varScale="1">
        <p:scale>
          <a:sx n="87" d="100"/>
          <a:sy n="87" d="100"/>
        </p:scale>
        <p:origin x="14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6E19F-04DC-4268-8EF4-C4FB0624AF73}" type="datetimeFigureOut">
              <a:rPr lang="en-HK" smtClean="0"/>
              <a:t>5/7/2022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B73FF-6C61-4CB0-B31B-05A3F7985974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54743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B73FF-6C61-4CB0-B31B-05A3F7985974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751223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800">
                <a:ea typeface="Microsoft JhengHei UI" panose="020B0604030504040204" pitchFamily="34" charset="-120"/>
                <a:cs typeface="Times New Roman" panose="02020603050405020304" pitchFamily="18" charset="0"/>
              </a:rPr>
              <a:t>教師可根據教學進度，自行決定是否於課堂上完成延伸活動。</a:t>
            </a:r>
            <a:endParaRPr lang="en-HK" altLang="zh-TW" sz="1800"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TW">
                <a:ea typeface="新細明體"/>
              </a:rPr>
              <a:t>教師參考工作紙第三部分的形式，讓學</a:t>
            </a:r>
            <a:r>
              <a:rPr lang="zh-TW" altLang="en-US">
                <a:ea typeface="新細明體"/>
              </a:rPr>
              <a:t>生</a:t>
            </a:r>
            <a:r>
              <a:rPr lang="zh-TW">
                <a:ea typeface="新細明體"/>
              </a:rPr>
              <a:t>製作「我的守禮行為冊」，為自己訂立時限和守禮目標， 切實執行，並加以檢討，作出改善。</a:t>
            </a:r>
            <a:endParaRPr lang="zh-TW">
              <a:ea typeface="新細明體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800">
                <a:ea typeface="Microsoft JhengHei UI" panose="020B0604030504040204" pitchFamily="34" charset="-120"/>
                <a:cs typeface="Times New Roman" panose="02020603050405020304" pitchFamily="18" charset="0"/>
              </a:rPr>
              <a:t>禮儀事件紀錄活動讓學</a:t>
            </a:r>
            <a:r>
              <a:rPr lang="zh-TW" sz="1800">
                <a:effectLst/>
                <a:latin typeface="Calibri" panose="020F0502020204030204" pitchFamily="34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生</a:t>
            </a:r>
            <a:r>
              <a:rPr lang="zh-TW" altLang="en-US" sz="1800">
                <a:effectLst/>
                <a:ea typeface="Microsoft JhengHei UI" panose="020B0604030504040204" pitchFamily="34" charset="-120"/>
                <a:cs typeface="Times New Roman" panose="02020603050405020304" pitchFamily="18" charset="0"/>
              </a:rPr>
              <a:t>藉生活經驗，思考</a:t>
            </a:r>
            <a:r>
              <a:rPr lang="zh-TW" sz="1800">
                <a:effectLst/>
                <a:latin typeface="Calibri" panose="020F0502020204030204" pitchFamily="34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自己有否做過有禮的</a:t>
            </a:r>
            <a:r>
              <a:rPr lang="zh-TW" altLang="en-US" sz="1800">
                <a:effectLst/>
                <a:latin typeface="Calibri" panose="020F0502020204030204" pitchFamily="34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行為，反思</a:t>
            </a:r>
            <a:r>
              <a:rPr lang="zh-TW" altLang="en-US" sz="1800">
                <a:effectLst/>
                <a:ea typeface="Microsoft JhengHei UI" panose="020B0604030504040204" pitchFamily="34" charset="-120"/>
                <a:cs typeface="Times New Roman" panose="02020603050405020304" pitchFamily="18" charset="0"/>
              </a:rPr>
              <a:t>如何以禮待人，</a:t>
            </a:r>
            <a:r>
              <a:rPr lang="zh-TW" altLang="en-US" sz="1800">
                <a:effectLst/>
                <a:latin typeface="Calibri" panose="020F0502020204030204" pitchFamily="34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並</a:t>
            </a:r>
            <a:r>
              <a:rPr lang="zh-TW" sz="1800">
                <a:effectLst/>
                <a:latin typeface="Calibri" panose="020F0502020204030204" pitchFamily="34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作出檢討。</a:t>
            </a:r>
            <a:endParaRPr lang="en-HK" sz="180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b="1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endParaRPr lang="en-HK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B73FF-6C61-4CB0-B31B-05A3F7985974}" type="slidenum">
              <a:rPr lang="en-HK" smtClean="0"/>
              <a:t>16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17906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b="1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endParaRPr lang="en-HK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B73FF-6C61-4CB0-B31B-05A3F7985974}" type="slidenum">
              <a:rPr lang="en-HK" smtClean="0"/>
              <a:t>18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38164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B73FF-6C61-4CB0-B31B-05A3F7985974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2003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B73FF-6C61-4CB0-B31B-05A3F7985974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5375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ea typeface="新細明體"/>
              </a:rPr>
              <a:t>參考答案：</a:t>
            </a:r>
            <a:endParaRPr lang="en-HK" altLang="zh-TW" dirty="0">
              <a:ea typeface="新細明體"/>
            </a:endParaRPr>
          </a:p>
          <a:p>
            <a:pPr marL="228600" indent="-228600">
              <a:buFontTx/>
              <a:buAutoNum type="arabicPeriod"/>
              <a:defRPr/>
            </a:pPr>
            <a:r>
              <a:rPr lang="zh-TW" altLang="en-US" dirty="0">
                <a:ea typeface="新細明體"/>
              </a:rPr>
              <a:t>尊重別人的行為：</a:t>
            </a:r>
            <a:endParaRPr lang="en-HK" altLang="zh-TW" dirty="0">
              <a:ea typeface="新細明體"/>
            </a:endParaRPr>
          </a:p>
          <a:p>
            <a:pPr>
              <a:defRPr/>
            </a:pPr>
            <a:r>
              <a:rPr lang="zh-TW" altLang="en-US" dirty="0">
                <a:ea typeface="新細明體"/>
              </a:rPr>
              <a:t>（見面時，會跟別人問好 / 專心地上課 / 不隨便打聽別人的隱私 / 在公共場保持安靜）</a:t>
            </a:r>
            <a:endParaRPr lang="en-HK" altLang="zh-TW" dirty="0">
              <a:ea typeface="新細明體"/>
              <a:cs typeface="Calibri"/>
            </a:endParaRPr>
          </a:p>
          <a:p>
            <a:pPr>
              <a:defRPr/>
            </a:pPr>
            <a:r>
              <a:rPr lang="zh-TW" altLang="en-US" dirty="0">
                <a:ea typeface="新細明體"/>
              </a:rPr>
              <a:t>2. 無禮的行為：</a:t>
            </a:r>
            <a:br>
              <a:rPr lang="zh-TW" altLang="en-US" dirty="0">
                <a:ea typeface="新細明體"/>
                <a:cs typeface="+mn-lt"/>
              </a:rPr>
            </a:br>
            <a:r>
              <a:rPr lang="zh-TW" altLang="en-US" dirty="0">
                <a:ea typeface="新細明體"/>
              </a:rPr>
              <a:t>（大聲呼喊別人的花名 / 上課時跟同學聊天 / 吃飯時，只吃自己喜歡的食物 / 批評別人的喜好）</a:t>
            </a:r>
            <a:endParaRPr lang="en-US" altLang="zh-TW" dirty="0">
              <a:ea typeface="新細明體"/>
              <a:cs typeface="Calibri" panose="020F0502020204030204"/>
            </a:endParaRPr>
          </a:p>
          <a:p>
            <a:pPr>
              <a:defRPr/>
            </a:pPr>
            <a:r>
              <a:rPr lang="en-US" altLang="zh-TW" dirty="0">
                <a:ea typeface="新細明體"/>
              </a:rPr>
              <a:t>3. </a:t>
            </a:r>
            <a:r>
              <a:rPr lang="en-US" altLang="zh-TW" dirty="0" err="1">
                <a:ea typeface="新細明體"/>
              </a:rPr>
              <a:t>你有被別人不禮貌對待的經歷嗎？你當時的感受如何</a:t>
            </a:r>
            <a:r>
              <a:rPr lang="en-US" altLang="zh-TW" dirty="0">
                <a:ea typeface="新細明體"/>
              </a:rPr>
              <a:t>？</a:t>
            </a:r>
            <a:br>
              <a:rPr lang="zh-TW" altLang="en-US" dirty="0">
                <a:ea typeface="新細明體"/>
                <a:cs typeface="+mn-lt"/>
              </a:rPr>
            </a:br>
            <a:r>
              <a:rPr lang="zh-TW" dirty="0">
                <a:ea typeface="新細明體"/>
                <a:cs typeface="Calibri" panose="020F0502020204030204"/>
              </a:rPr>
              <a:t>（學生可自由分享自己的經歷和</a:t>
            </a:r>
            <a:r>
              <a:rPr lang="zh-TW" altLang="en-US" dirty="0">
                <a:ea typeface="新細明體"/>
                <a:cs typeface="Calibri" panose="020F0502020204030204"/>
              </a:rPr>
              <a:t>感受</a:t>
            </a:r>
            <a:r>
              <a:rPr lang="zh-TW" dirty="0">
                <a:ea typeface="新細明體"/>
                <a:cs typeface="Calibri" panose="020F0502020204030204"/>
              </a:rPr>
              <a:t>）</a:t>
            </a:r>
          </a:p>
          <a:p>
            <a:endParaRPr lang="zh-TW" dirty="0">
              <a:ea typeface="新細明體"/>
              <a:cs typeface="Calibri" panose="020F0502020204030204"/>
            </a:endParaRPr>
          </a:p>
          <a:p>
            <a:r>
              <a:rPr lang="zh-TW" altLang="en-US" dirty="0">
                <a:ea typeface="新細明體"/>
              </a:rPr>
              <a:t>教師可參考教學筆記，提出其他問題，例如</a:t>
            </a:r>
            <a:r>
              <a:rPr lang="en-US" dirty="0"/>
              <a:t>︰</a:t>
            </a:r>
            <a:endParaRPr lang="en-US" dirty="0">
              <a:cs typeface="Calibri"/>
            </a:endParaRPr>
          </a:p>
          <a:p>
            <a:pPr algn="just"/>
            <a:r>
              <a:rPr lang="zh-TW" altLang="en-US" dirty="0"/>
              <a:t>想一想，你有沒有以下的經歷？如有，你當時的感受如何？</a:t>
            </a:r>
            <a:endParaRPr lang="en-US" altLang="zh-TW" dirty="0">
              <a:cs typeface="Calibri" panose="020F0502020204030204"/>
            </a:endParaRPr>
          </a:p>
          <a:p>
            <a:pPr algn="l"/>
            <a:r>
              <a:rPr lang="zh-TW" altLang="en-US" dirty="0">
                <a:ea typeface="新細明體"/>
              </a:rPr>
              <a:t>A. 衣著被別人評頭品足</a:t>
            </a:r>
            <a:br>
              <a:rPr lang="zh-TW" altLang="en-US" dirty="0">
                <a:ea typeface="新細明體"/>
                <a:cs typeface="+mn-lt"/>
              </a:rPr>
            </a:br>
            <a:r>
              <a:rPr lang="zh-TW" altLang="en-US" dirty="0">
                <a:ea typeface="新細明體"/>
              </a:rPr>
              <a:t>B. 說話被別人打斷</a:t>
            </a:r>
            <a:br>
              <a:rPr lang="zh-TW" altLang="en-US" dirty="0">
                <a:ea typeface="新細明體"/>
                <a:cs typeface="+mn-lt"/>
              </a:rPr>
            </a:br>
            <a:r>
              <a:rPr lang="zh-TW" altLang="en-US" dirty="0">
                <a:ea typeface="新細明體"/>
              </a:rPr>
              <a:t>C. 被別人惡意批評。</a:t>
            </a:r>
            <a:endParaRPr lang="en-US" dirty="0">
              <a:ea typeface="新細明體"/>
              <a:cs typeface="Calibri" panose="020F0502020204030204"/>
            </a:endParaRPr>
          </a:p>
          <a:p>
            <a:pPr algn="just"/>
            <a:r>
              <a:rPr lang="zh-TW" altLang="en-US" dirty="0">
                <a:ea typeface="新細明體"/>
                <a:cs typeface="Calibri"/>
              </a:rPr>
              <a:t>（</a:t>
            </a:r>
            <a:r>
              <a:rPr lang="zh-TW" dirty="0"/>
              <a:t>如學生沒有類似的經歷，請他們代入處境，設想當時的感受。幫助學生理解胡亂批評別人是無禮的行為。</a:t>
            </a:r>
            <a:r>
              <a:rPr lang="zh-TW" altLang="en-US" dirty="0">
                <a:ea typeface="新細明體"/>
                <a:cs typeface="Calibri"/>
              </a:rPr>
              <a:t>）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B73FF-6C61-4CB0-B31B-05A3F7985974}" type="slidenum">
              <a:rPr lang="en-HK" smtClean="0"/>
              <a:t>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51966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B73FF-6C61-4CB0-B31B-05A3F7985974}" type="slidenum">
              <a:rPr lang="en-HK" smtClean="0"/>
              <a:t>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84313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B73FF-6C61-4CB0-B31B-05A3F7985974}" type="slidenum">
              <a:rPr lang="en-HK" smtClean="0"/>
              <a:t>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21012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800" dirty="0">
                <a:ea typeface="Microsoft JhengHei"/>
                <a:cs typeface="Calibri"/>
              </a:rPr>
              <a:t>參考答案：</a:t>
            </a: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AutoNum type="arabicPeriod"/>
            </a:pPr>
            <a:r>
              <a:rPr lang="zh-TW" dirty="0">
                <a:ea typeface="新細明體"/>
              </a:rPr>
              <a:t>方丈對蘇東坡的態度前後不同，當中的變化是怎樣的？</a:t>
            </a:r>
            <a:br>
              <a:rPr lang="zh-TW" altLang="en-US" dirty="0">
                <a:ea typeface="新細明體"/>
                <a:cs typeface="+mn-lt"/>
              </a:rPr>
            </a:br>
            <a:r>
              <a:rPr lang="zh-TW" altLang="en-US" dirty="0">
                <a:ea typeface="新細明體"/>
              </a:rPr>
              <a:t>（</a:t>
            </a:r>
            <a:r>
              <a:rPr lang="zh-HK" altLang="en-US" dirty="0">
                <a:ea typeface="新細明體"/>
              </a:rPr>
              <a:t>方</a:t>
            </a:r>
            <a:r>
              <a:rPr lang="zh-TW" altLang="en-US" dirty="0">
                <a:ea typeface="新細明體"/>
              </a:rPr>
              <a:t>丈</a:t>
            </a:r>
            <a:r>
              <a:rPr lang="zh-HK" altLang="en-US" dirty="0">
                <a:ea typeface="新細明體"/>
              </a:rPr>
              <a:t>最初傲</a:t>
            </a:r>
            <a:r>
              <a:rPr lang="zh-TW" altLang="en-US" dirty="0">
                <a:ea typeface="新細明體"/>
              </a:rPr>
              <a:t>慢、</a:t>
            </a:r>
            <a:r>
              <a:rPr lang="zh-HK" altLang="en-US" dirty="0">
                <a:ea typeface="新細明體"/>
              </a:rPr>
              <a:t>冷漠</a:t>
            </a:r>
            <a:r>
              <a:rPr lang="zh-TW" altLang="en-US" dirty="0">
                <a:ea typeface="新細明體"/>
              </a:rPr>
              <a:t>，</a:t>
            </a:r>
            <a:r>
              <a:rPr lang="zh-HK" altLang="en-US" dirty="0">
                <a:ea typeface="新細明體"/>
              </a:rPr>
              <a:t>後來變得恭</a:t>
            </a:r>
            <a:r>
              <a:rPr lang="zh-TW" altLang="en-US" dirty="0">
                <a:ea typeface="新細明體"/>
              </a:rPr>
              <a:t>敬、</a:t>
            </a:r>
            <a:r>
              <a:rPr lang="zh-HK" altLang="en-US" dirty="0">
                <a:ea typeface="新細明體"/>
              </a:rPr>
              <a:t>有禮。</a:t>
            </a:r>
            <a:r>
              <a:rPr lang="zh-TW" altLang="en-US" dirty="0">
                <a:ea typeface="新細明體"/>
              </a:rPr>
              <a:t>）</a:t>
            </a:r>
            <a:endParaRPr lang="en-HK" altLang="zh-TW" dirty="0">
              <a:ea typeface="新細明體"/>
            </a:endParaRP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AutoNum type="arabicPeriod"/>
            </a:pPr>
            <a:r>
              <a:rPr lang="zh-TW" dirty="0">
                <a:ea typeface="新細明體"/>
              </a:rPr>
              <a:t>為甚麼方丈會有這樣的改變？</a:t>
            </a:r>
            <a:br>
              <a:rPr lang="zh-TW" altLang="en-US" dirty="0">
                <a:ea typeface="新細明體"/>
                <a:cs typeface="+mn-lt"/>
              </a:rPr>
            </a:br>
            <a:r>
              <a:rPr lang="zh-TW" altLang="en-US" dirty="0">
                <a:ea typeface="新細明體"/>
                <a:cs typeface="Calibri" panose="020F0502020204030204"/>
              </a:rPr>
              <a:t>（</a:t>
            </a:r>
            <a:r>
              <a:rPr lang="zh-TW" dirty="0">
                <a:ea typeface="新細明體"/>
              </a:rPr>
              <a:t>因為最初方丈以為蘇東坡只是一個普通人，所以態度冷淡；後來蘇東坡添了香油錢，方丈十分高興，對他</a:t>
            </a:r>
            <a:r>
              <a:rPr lang="zh-HK" altLang="en-US" dirty="0">
                <a:ea typeface="新細明體"/>
              </a:rPr>
              <a:t>變得</a:t>
            </a:r>
            <a:r>
              <a:rPr lang="zh-TW" dirty="0">
                <a:ea typeface="新細明體"/>
              </a:rPr>
              <a:t>友善；最後知道他是大官，便以恭敬的態度待他。</a:t>
            </a:r>
            <a:r>
              <a:rPr lang="zh-TW" altLang="en-US" dirty="0">
                <a:ea typeface="新細明體"/>
                <a:cs typeface="Calibri" panose="020F0502020204030204"/>
              </a:rPr>
              <a:t>）</a:t>
            </a:r>
            <a:endParaRPr lang="en-HK" altLang="zh-TW" dirty="0">
              <a:ea typeface="新細明體"/>
            </a:endParaRP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AutoNum type="arabicPeriod"/>
            </a:pPr>
            <a:r>
              <a:rPr lang="zh-TW" dirty="0">
                <a:ea typeface="新細明體"/>
              </a:rPr>
              <a:t>方丈的態度有何無禮之處？</a:t>
            </a:r>
            <a:br>
              <a:rPr lang="zh-TW" altLang="en-US" dirty="0">
                <a:ea typeface="新細明體"/>
                <a:cs typeface="+mn-lt"/>
              </a:rPr>
            </a:br>
            <a:r>
              <a:rPr lang="zh-TW" altLang="en-US" dirty="0">
                <a:ea typeface="新細明體"/>
                <a:cs typeface="Calibri" panose="020F0502020204030204"/>
              </a:rPr>
              <a:t>（</a:t>
            </a:r>
            <a:r>
              <a:rPr lang="zh-TW" dirty="0">
                <a:ea typeface="新細明體"/>
              </a:rPr>
              <a:t>方丈一開始用呼喝的口吻和客人說話；又因客人的身份地位不同，而用不同的態度對待。</a:t>
            </a:r>
            <a:r>
              <a:rPr lang="zh-TW" altLang="en-US" dirty="0">
                <a:ea typeface="新細明體"/>
                <a:cs typeface="Calibri" panose="020F0502020204030204"/>
              </a:rPr>
              <a:t>）</a:t>
            </a:r>
            <a:endParaRPr lang="zh-TW" altLang="en-US" dirty="0">
              <a:ea typeface="新細明體"/>
            </a:endParaRP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AutoNum type="arabicPeriod"/>
            </a:pPr>
            <a:r>
              <a:rPr lang="zh-TW" dirty="0">
                <a:ea typeface="新細明體"/>
              </a:rPr>
              <a:t>蘇東坡受到無禮對待，但他仍善待方丈，為甚麼？</a:t>
            </a:r>
            <a:br>
              <a:rPr lang="zh-TW" altLang="en-US" dirty="0">
                <a:ea typeface="新細明體"/>
                <a:cs typeface="+mn-lt"/>
              </a:rPr>
            </a:br>
            <a:r>
              <a:rPr lang="zh-TW" altLang="en-US" dirty="0">
                <a:ea typeface="新細明體"/>
                <a:cs typeface="Calibri" panose="020F0502020204030204"/>
              </a:rPr>
              <a:t>（因為</a:t>
            </a:r>
            <a:r>
              <a:rPr lang="zh-TW" dirty="0">
                <a:ea typeface="新細明體"/>
              </a:rPr>
              <a:t>蘇東坡</a:t>
            </a:r>
            <a:r>
              <a:rPr lang="zh-TW" dirty="0">
                <a:ea typeface="新細明體"/>
                <a:cs typeface="Calibri" panose="020F0502020204030204"/>
              </a:rPr>
              <a:t>是一位有禮貌和理性的人，他不會因為別人對他的態度而影響自己的素養。</a:t>
            </a:r>
            <a:r>
              <a:rPr lang="zh-TW" altLang="en-US" dirty="0">
                <a:ea typeface="新細明體"/>
                <a:cs typeface="Calibri" panose="020F0502020204030204"/>
              </a:rPr>
              <a:t>）</a:t>
            </a:r>
            <a:endParaRPr lang="zh-TW" dirty="0">
              <a:ea typeface="新細明體"/>
              <a:cs typeface="Calibri" panose="020F0502020204030204"/>
            </a:endParaRPr>
          </a:p>
          <a:p>
            <a:endParaRPr lang="zh-TW" altLang="en-US" sz="1800" dirty="0">
              <a:ea typeface="Microsoft JhengHei"/>
              <a:cs typeface="Calibri"/>
            </a:endParaRPr>
          </a:p>
          <a:p>
            <a:r>
              <a:rPr lang="zh-TW" altLang="en-US" sz="1800" dirty="0">
                <a:ea typeface="Microsoft JhengHei"/>
                <a:cs typeface="Calibri"/>
              </a:rPr>
              <a:t>小結：</a:t>
            </a:r>
            <a:endParaRPr lang="en-HK" altLang="zh-TW" sz="1800" dirty="0">
              <a:ea typeface="Microsoft JhengHe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zh-TW" altLang="en-US" sz="1800" dirty="0">
                <a:ea typeface="Microsoft JhengHei" panose="020B0604030504040204" pitchFamily="34" charset="-120"/>
                <a:cs typeface="Times New Roman" panose="02020603050405020304" pitchFamily="18" charset="0"/>
              </a:rPr>
              <a:t>方丈以貌取人，向別人表現傲慢和無禮的態度，不但不尊重別人，而且亦令自己顯得心胸狹窄。</a:t>
            </a:r>
            <a:endParaRPr lang="en-HK" altLang="zh-TW" sz="1800" dirty="0"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800" dirty="0">
                <a:ea typeface="Microsoft JhengHei" panose="020B0604030504040204" pitchFamily="34" charset="-120"/>
                <a:cs typeface="Times New Roman" panose="02020603050405020304" pitchFamily="18" charset="0"/>
              </a:rPr>
              <a:t>無論別人的身份地位高低，都應該以禮待人。尊重別人，也是尊重自己的表現。</a:t>
            </a:r>
            <a:endParaRPr lang="en-HK" altLang="zh-TW" sz="1800" dirty="0"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br>
              <a:rPr lang="en-US" altLang="zh-TW" sz="1800" dirty="0">
                <a:ea typeface="Microsoft JhengHei" panose="020B0604030504040204" pitchFamily="34" charset="-120"/>
                <a:cs typeface="+mn-lt"/>
              </a:rPr>
            </a:br>
            <a:endParaRPr lang="en-HK" sz="1800" dirty="0"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B73FF-6C61-4CB0-B31B-05A3F7985974}" type="slidenum">
              <a:rPr lang="en-HK" smtClean="0"/>
              <a:t>11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7104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800">
                <a:ea typeface="Microsoft JhengHei"/>
                <a:cs typeface="Calibri"/>
              </a:rPr>
              <a:t>參考答案：</a:t>
            </a:r>
            <a:endParaRPr lang="zh-TW" altLang="en-US" sz="1800" dirty="0">
              <a:ea typeface="Microsoft JhengHei"/>
              <a:cs typeface="Calibri"/>
            </a:endParaRP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AutoNum type="arabicPeriod"/>
            </a:pPr>
            <a:r>
              <a:rPr lang="zh-TW">
                <a:ea typeface="新細明體"/>
              </a:rPr>
              <a:t>為甚麼哥哥認為琪琪沒有禮貌？</a:t>
            </a:r>
            <a:br>
              <a:rPr lang="zh-TW" altLang="en-US" dirty="0">
                <a:ea typeface="新細明體"/>
                <a:cs typeface="+mn-lt"/>
              </a:rPr>
            </a:br>
            <a:r>
              <a:rPr lang="zh-TW">
                <a:ea typeface="新細明體"/>
                <a:cs typeface="Calibri"/>
              </a:rPr>
              <a:t>（</a:t>
            </a:r>
            <a:r>
              <a:rPr lang="zh-TW"/>
              <a:t>因為一家人吃飯的時候，琪琪只顧玩手機，不重視和家人吃飯的時間，</a:t>
            </a:r>
            <a:r>
              <a:rPr lang="zh-HK" altLang="en-US"/>
              <a:t>而</a:t>
            </a:r>
            <a:r>
              <a:rPr lang="zh-TW"/>
              <a:t>且</a:t>
            </a:r>
            <a:r>
              <a:rPr lang="zh-HK" altLang="en-US"/>
              <a:t>態</a:t>
            </a:r>
            <a:r>
              <a:rPr lang="zh-TW"/>
              <a:t>度</a:t>
            </a:r>
            <a:r>
              <a:rPr lang="zh-HK" altLang="en-US"/>
              <a:t>欠佳</a:t>
            </a:r>
            <a:r>
              <a:rPr lang="zh-TW"/>
              <a:t>，並沒有尊重家人</a:t>
            </a:r>
            <a:r>
              <a:rPr lang="zh-HK" altLang="en-US"/>
              <a:t>和場合</a:t>
            </a:r>
            <a:r>
              <a:rPr lang="zh-TW"/>
              <a:t>。）</a:t>
            </a:r>
            <a:r>
              <a:rPr lang="zh-TW">
                <a:ea typeface="新細明體"/>
                <a:cs typeface="Calibri"/>
              </a:rPr>
              <a:t>）</a:t>
            </a:r>
            <a:endParaRPr lang="en-US">
              <a:ea typeface="新細明體"/>
              <a:cs typeface="Calibri"/>
            </a:endParaRP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AutoNum type="arabicPeriod"/>
            </a:pPr>
            <a:r>
              <a:rPr lang="zh-TW">
                <a:ea typeface="新細明體"/>
              </a:rPr>
              <a:t>琪琪的行為和態度在時光倒流前後有甚麼分別？</a:t>
            </a:r>
            <a:br>
              <a:rPr lang="zh-TW" altLang="en-US" dirty="0">
                <a:ea typeface="新細明體"/>
                <a:cs typeface="+mn-lt"/>
              </a:rPr>
            </a:br>
            <a:r>
              <a:rPr lang="zh-TW" altLang="en-US">
                <a:ea typeface="新細明體"/>
                <a:cs typeface="Calibri"/>
              </a:rPr>
              <a:t>（</a:t>
            </a:r>
            <a:r>
              <a:rPr lang="zh-TW">
                <a:ea typeface="新細明體"/>
              </a:rPr>
              <a:t>時光倒流前，媽媽叫她吃飯，但她只顧玩手機，敷衍回應媽媽的要求，引起哥哥的不滿。最後，她不情不願地放下電話，弄得一家人很不愉快。</a:t>
            </a:r>
            <a:br>
              <a:rPr lang="zh-TW" altLang="en-US" dirty="0">
                <a:ea typeface="新細明體"/>
              </a:rPr>
            </a:br>
            <a:r>
              <a:rPr lang="zh-TW">
                <a:ea typeface="新細明體"/>
              </a:rPr>
              <a:t>時光倒流後，琪琪向媽媽解釋剛才正在查閱網上通告，接着收起手機，並主動替家人舀湯，晚飯的氣氛很愉快。）</a:t>
            </a:r>
            <a:r>
              <a:rPr lang="zh-TW" altLang="en-US">
                <a:ea typeface="新細明體"/>
                <a:cs typeface="Calibri"/>
              </a:rPr>
              <a:t>）</a:t>
            </a:r>
            <a:endParaRPr lang="en-US" altLang="zh-TW">
              <a:ea typeface="新細明體"/>
            </a:endParaRP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AutoNum type="arabicPeriod"/>
            </a:pPr>
            <a:r>
              <a:rPr lang="zh-TW">
                <a:ea typeface="新細明體"/>
              </a:rPr>
              <a:t>你認為哪個行為更值得學習？為甚麼？</a:t>
            </a:r>
            <a:br>
              <a:rPr lang="zh-TW" altLang="en-US" dirty="0">
                <a:ea typeface="新細明體"/>
                <a:cs typeface="+mn-lt"/>
              </a:rPr>
            </a:br>
            <a:r>
              <a:rPr lang="zh-TW" altLang="en-US">
                <a:ea typeface="新細明體"/>
                <a:cs typeface="Calibri" panose="020F0502020204030204"/>
              </a:rPr>
              <a:t>（我認為琪琪在時光倒流後的行為更值得學習，</a:t>
            </a:r>
            <a:r>
              <a:rPr lang="zh-TW" altLang="en-US">
                <a:ea typeface="新細明體"/>
              </a:rPr>
              <a:t>家人也需要互相尊重，尊重他人也能令大家相處得更融洽</a:t>
            </a:r>
            <a:r>
              <a:rPr lang="zh-TW">
                <a:ea typeface="新細明體"/>
              </a:rPr>
              <a:t>。</a:t>
            </a:r>
            <a:r>
              <a:rPr lang="zh-TW" altLang="en-US">
                <a:ea typeface="新細明體"/>
                <a:cs typeface="Calibri" panose="020F0502020204030204"/>
              </a:rPr>
              <a:t>）</a:t>
            </a:r>
            <a:endParaRPr lang="en-US" altLang="zh-TW">
              <a:ea typeface="新細明體"/>
              <a:cs typeface="Calibri" panose="020F0502020204030204"/>
            </a:endParaRPr>
          </a:p>
          <a:p>
            <a:endParaRPr lang="zh-TW" altLang="en-US" sz="1800" dirty="0">
              <a:ea typeface="Microsoft JhengHei"/>
              <a:cs typeface="Calibri"/>
            </a:endParaRPr>
          </a:p>
          <a:p>
            <a:r>
              <a:rPr lang="zh-TW" altLang="en-US" sz="1800">
                <a:ea typeface="Microsoft JhengHei"/>
                <a:cs typeface="Calibri"/>
              </a:rPr>
              <a:t>小結：</a:t>
            </a:r>
            <a:endParaRPr lang="zh-TW">
              <a:ea typeface="Microsoft JhengHe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zh-TW" altLang="en-US" sz="1800">
                <a:ea typeface="Microsoft JhengHei" panose="020B0604030504040204" pitchFamily="34" charset="-120"/>
                <a:cs typeface="Times New Roman" panose="02020603050405020304" pitchFamily="18" charset="0"/>
              </a:rPr>
              <a:t>琪琪在吃飯時只顧玩手機，並不重視和家人吃飯的時間，是不尊重家人的表現。</a:t>
            </a:r>
            <a:endParaRPr lang="en-HK" altLang="zh-TW" sz="1800"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1800">
                <a:ea typeface="Microsoft JhengHei" panose="020B0604030504040204" pitchFamily="34" charset="-120"/>
                <a:cs typeface="Times New Roman" panose="02020603050405020304" pitchFamily="18" charset="0"/>
              </a:rPr>
              <a:t>對人有禮，背後反映了對人的尊重之心。</a:t>
            </a:r>
            <a:endParaRPr lang="en-HK" altLang="zh-TW" sz="1800"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1800">
                <a:ea typeface="Microsoft JhengHei" panose="020B0604030504040204" pitchFamily="34" charset="-120"/>
                <a:cs typeface="Times New Roman" panose="02020603050405020304" pitchFamily="18" charset="0"/>
              </a:rPr>
              <a:t>與家人相處時，我們特別容易表現出無禮的態度，然而，我們應像時光倒流後的琪琪一樣，以有禮、友善的態度與家人相處。</a:t>
            </a:r>
            <a:endParaRPr lang="en-HK" altLang="zh-TW" sz="1800"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endParaRPr lang="en-HK" altLang="zh-TW" sz="1800"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br>
              <a:rPr lang="en-US" altLang="zh-TW" sz="1800" dirty="0">
                <a:ea typeface="Microsoft JhengHei" panose="020B0604030504040204" pitchFamily="34" charset="-120"/>
                <a:cs typeface="+mn-lt"/>
              </a:rPr>
            </a:br>
            <a:endParaRPr lang="en-HK" sz="1800"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B73FF-6C61-4CB0-B31B-05A3F7985974}" type="slidenum">
              <a:rPr lang="en-HK" smtClean="0"/>
              <a:t>12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06492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sz="1200" dirty="0">
                <a:effectLst/>
                <a:ea typeface="Microsoft JhengHei UI"/>
                <a:cs typeface="Calibri"/>
              </a:rPr>
              <a:t>教師</a:t>
            </a:r>
            <a:r>
              <a:rPr lang="zh-TW" altLang="en-US" sz="1200" dirty="0">
                <a:effectLst/>
                <a:ea typeface="Microsoft JhengHei UI"/>
                <a:cs typeface="Calibri"/>
              </a:rPr>
              <a:t>可</a:t>
            </a:r>
            <a:r>
              <a:rPr lang="zh-TW" sz="1200" dirty="0">
                <a:effectLst/>
                <a:ea typeface="Microsoft JhengHei UI"/>
                <a:cs typeface="Calibri"/>
              </a:rPr>
              <a:t>根據工作</a:t>
            </a:r>
            <a:r>
              <a:rPr lang="zh-TW" altLang="en-US" dirty="0">
                <a:latin typeface="Calibri"/>
                <a:ea typeface="Microsoft JhengHei UI"/>
                <a:cs typeface="Calibri"/>
              </a:rPr>
              <a:t>紙第二部分題</a:t>
            </a:r>
            <a:r>
              <a:rPr lang="en-US" altLang="zh-TW" dirty="0">
                <a:latin typeface="Calibri"/>
                <a:ea typeface="Microsoft JhengHei UI"/>
                <a:cs typeface="Calibri"/>
              </a:rPr>
              <a:t>2</a:t>
            </a:r>
            <a:r>
              <a:rPr lang="zh-TW" altLang="en-US" dirty="0">
                <a:latin typeface="Calibri"/>
                <a:ea typeface="Microsoft JhengHei UI"/>
                <a:cs typeface="Calibri"/>
              </a:rPr>
              <a:t>、</a:t>
            </a:r>
            <a:r>
              <a:rPr lang="en-US" altLang="zh-TW" dirty="0">
                <a:latin typeface="Calibri"/>
                <a:ea typeface="Microsoft JhengHei UI"/>
                <a:cs typeface="Calibri"/>
              </a:rPr>
              <a:t>3</a:t>
            </a:r>
            <a:r>
              <a:rPr lang="zh-TW" altLang="en-US" dirty="0">
                <a:latin typeface="Calibri"/>
                <a:ea typeface="Microsoft JhengHei UI"/>
                <a:cs typeface="Calibri"/>
              </a:rPr>
              <a:t>向學生解釋各項基本的餐桌禮儀，提醒學生用餐時不要作出無禮的行為。</a:t>
            </a:r>
            <a:endParaRPr lang="en-HK" altLang="zh-TW" dirty="0">
              <a:latin typeface="Calibri"/>
              <a:ea typeface="Microsoft JhengHei UI"/>
              <a:cs typeface="Calibri"/>
            </a:endParaRPr>
          </a:p>
          <a:p>
            <a:pPr marL="0" lvl="0" indent="0" algn="just">
              <a:lnSpc>
                <a:spcPct val="115000"/>
              </a:lnSpc>
              <a:buClr>
                <a:srgbClr val="C45911"/>
              </a:buClr>
              <a:buFont typeface="Wingdings" panose="05000000000000000000" pitchFamily="2" charset="2"/>
              <a:buNone/>
            </a:pPr>
            <a:r>
              <a:rPr lang="zh-TW" altLang="en-US" dirty="0">
                <a:latin typeface="Calibri"/>
                <a:ea typeface="Microsoft JhengHei UI"/>
                <a:cs typeface="Calibri"/>
              </a:rPr>
              <a:t>在討論簡報的問題後，教師可參考教學筆</a:t>
            </a:r>
            <a:r>
              <a:rPr lang="zh-TW" altLang="en-US" sz="1200" dirty="0">
                <a:ea typeface="新細明體"/>
              </a:rPr>
              <a:t>記，提出其他和</a:t>
            </a:r>
            <a:r>
              <a:rPr lang="zh-TW" sz="1200" dirty="0">
                <a:effectLst/>
                <a:ea typeface="Microsoft JhengHei UI"/>
                <a:cs typeface="Calibri"/>
              </a:rPr>
              <a:t>餐桌禮儀</a:t>
            </a:r>
            <a:r>
              <a:rPr lang="zh-TW" altLang="en-US" sz="1200" dirty="0">
                <a:effectLst/>
                <a:ea typeface="Microsoft JhengHei UI"/>
                <a:cs typeface="Calibri"/>
              </a:rPr>
              <a:t>有關的</a:t>
            </a:r>
            <a:r>
              <a:rPr lang="zh-TW" altLang="en-US" sz="1200" dirty="0">
                <a:ea typeface="新細明體"/>
              </a:rPr>
              <a:t>問題，例如</a:t>
            </a:r>
            <a:r>
              <a:rPr lang="en-US" altLang="zh-TW" sz="1200" dirty="0">
                <a:ea typeface="新細明體"/>
              </a:rPr>
              <a:t>︰</a:t>
            </a:r>
            <a:endParaRPr lang="en-US" altLang="zh-TW" sz="1200" dirty="0">
              <a:ea typeface="新細明體"/>
              <a:cs typeface="Calibri"/>
            </a:endParaRPr>
          </a:p>
          <a:p>
            <a:pPr marL="228600" indent="-228600" algn="just">
              <a:lnSpc>
                <a:spcPct val="115000"/>
              </a:lnSpc>
              <a:buClr>
                <a:srgbClr val="C45911"/>
              </a:buClr>
              <a:buFont typeface="Wingdings" panose="05000000000000000000" pitchFamily="2" charset="2"/>
              <a:buAutoNum type="arabicPeriod"/>
            </a:pPr>
            <a:r>
              <a:rPr lang="zh-TW" sz="1200" dirty="0">
                <a:effectLst/>
                <a:latin typeface="Calibri"/>
                <a:ea typeface="Microsoft JhengHei UI"/>
                <a:cs typeface="Calibri"/>
              </a:rPr>
              <a:t>用餐時，我們怎樣做才算是尊重別人？</a:t>
            </a:r>
            <a:endParaRPr lang="zh-TW" altLang="en-US" sz="1200" dirty="0">
              <a:effectLst/>
              <a:latin typeface="Calibri" panose="020F0502020204030204" pitchFamily="34" charset="0"/>
              <a:ea typeface="Microsoft JhengHei UI" panose="020B0604030504040204" pitchFamily="34" charset="-120"/>
              <a:cs typeface="Calibri"/>
            </a:endParaRPr>
          </a:p>
          <a:p>
            <a:pPr marL="228600" lvl="0" indent="-228600" algn="just">
              <a:lnSpc>
                <a:spcPct val="115000"/>
              </a:lnSpc>
              <a:buClr>
                <a:srgbClr val="C45911"/>
              </a:buClr>
              <a:buFont typeface="Wingdings" panose="05000000000000000000" pitchFamily="2" charset="2"/>
              <a:buAutoNum type="arabicPeriod"/>
            </a:pPr>
            <a:r>
              <a:rPr lang="zh-TW" sz="1200" dirty="0">
                <a:effectLst/>
                <a:latin typeface="Calibri" panose="020F0502020204030204" pitchFamily="34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用餐時，你曾遇上其他人無禮的行為嗎？那是甚麼行為？</a:t>
            </a:r>
            <a:endParaRPr lang="en-US" altLang="zh-TW" sz="1200" dirty="0">
              <a:effectLst/>
              <a:latin typeface="Calibri" panose="020F0502020204030204" pitchFamily="34" charset="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15000"/>
              </a:lnSpc>
              <a:buClr>
                <a:srgbClr val="C45911"/>
              </a:buClr>
              <a:buFont typeface="Wingdings" panose="05000000000000000000" pitchFamily="2" charset="2"/>
              <a:buAutoNum type="arabicPeriod"/>
            </a:pPr>
            <a:r>
              <a:rPr lang="zh-TW" sz="1200" dirty="0">
                <a:effectLst/>
                <a:latin typeface="Calibri" panose="020F0502020204030204" pitchFamily="34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遇上別人的無禮行為時，你有甚麼感受？</a:t>
            </a:r>
            <a:endParaRPr lang="en-HK" sz="1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TW" sz="1200" dirty="0">
              <a:effectLst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1200" dirty="0">
                <a:effectLst/>
                <a:ea typeface="Microsoft JhengHei UI" panose="020B0604030504040204" pitchFamily="34" charset="-120"/>
                <a:cs typeface="Times New Roman" panose="02020603050405020304" pitchFamily="18" charset="0"/>
              </a:rPr>
              <a:t>從餐桌例子引伸，平時與人相處時，</a:t>
            </a:r>
            <a:r>
              <a:rPr lang="zh-TW" sz="1200" dirty="0">
                <a:solidFill>
                  <a:srgbClr val="000000"/>
                </a:solidFill>
                <a:effectLst/>
                <a:ea typeface="Microsoft JhengHei UI" panose="020B0604030504040204" pitchFamily="34" charset="-120"/>
                <a:cs typeface="Calibri" panose="020F0502020204030204" pitchFamily="34" charset="0"/>
              </a:rPr>
              <a:t>無論在家中、學校、公眾地方，何時何地，我們都應該以禮待人。在待人接物上亦要有禮貌，以示尊重。</a:t>
            </a: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B73FF-6C61-4CB0-B31B-05A3F7985974}" type="slidenum">
              <a:rPr lang="en-HK" smtClean="0"/>
              <a:t>13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5406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3459A-91FC-DB4C-A49B-983B0DD7B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DB5A14-C90C-C143-9E42-5E7696A46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BC56F-738E-234A-A2D3-ED9EC3C2B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A50B7-D947-FE4C-823A-B0CA9835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54A9C-BFF7-744D-97EF-54AFA7E8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8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78E37-E737-7C4B-805A-764AEF8B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5D3472-AB27-5A40-B289-301472DB1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C3D8E-12AA-F94B-84B2-3935777DF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74025-9F34-E542-A439-A55C23B8D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39BF1-DD57-6F46-962E-E4D7178BB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0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BA18B-D00D-7E45-8D88-5D96926F37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13E8C3-C122-2F46-AE5E-6B192E1F4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83469-5559-CA43-BDF1-302D9FFB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36378-1306-D549-A195-E6B01A25E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77EDA-1BFB-364C-95F5-FE506B4B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8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AB45F-6648-9943-AAF9-6383750A4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EE244-A8AF-DA44-B447-335C7D258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9A681-D2CA-BE4F-A502-9F1FDFC4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1FEC-E49D-A848-BB75-6F9EEDEB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F7D44-FE3E-C04E-98AD-5A637A8E6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35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8AE9C-523D-6043-95A1-1C62DA141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F36C1-DB6C-174D-82B1-6FC8938D8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26AC0-6BEB-024E-9B5A-B2FABD47B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AABF0-6DA7-BB44-AF38-2739FF1DE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50376-C327-424A-80B7-15EC37283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0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7E4DC-5A3D-8C45-94D5-C2A3D2A37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AD98D-1D70-9A47-B37C-80E02FC3F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F6E7F-803C-A842-AD0B-A16680513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16E99-ECFB-2B4C-9E28-35599FF97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7131F-601C-E940-A83D-0411C8F8C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744B4-D2C4-624B-8AF4-CFC11AE1F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7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53385-C707-C946-A274-4710EA3B2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A8D2B-8B1F-1A4F-93FB-0DFD76C55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5134B-2348-B94C-A487-53530B82E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B9114-036B-3946-B0A4-FD6909932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A99147-3CEA-1F43-97E8-4D6782344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7B7880-7D9C-DB48-B2CD-A9A2883EB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A0D20B-4430-734B-8999-151BED59A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6A61F-B4A8-A54A-8F42-E4FAC2C2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83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307B2-CDCE-6F42-8863-E887AB84E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055DC4-5584-DE4B-BA25-1466650CD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6672F-E145-5A4D-8262-59C858FC8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22601-F5A3-184C-9BEA-BB10FDA45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6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AB928C-F04F-8D4F-A931-E71BD767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22BCD4-1CC4-4D4F-9299-FCB27269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2968F-2743-194D-8349-CEA787267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3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D6598-3C96-0743-958A-5A81E673C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28F44-F405-2B41-8EAC-9961FA09A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D5D7F-22D8-CC47-BF9C-B2C6BE472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36750-7E0A-9C46-8653-EFD395765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FBCB9-276C-6A49-8A9B-2F85235D2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E5CB9-A140-544B-927C-B0E04B91D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70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F137-5EF0-9941-B103-5717B0032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E1D71F-A02F-2E44-8907-744D424A1B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659EF-2708-1646-8029-A582BD0C1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03B5E-87E7-CA4A-9B60-0EE5F4185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5555-E9CF-E34D-A7D0-04A7B47E2B2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76143-88C5-244B-9603-56D89E77C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A14DD5-842A-9B47-B25F-EED0D6E8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94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F753AB-AB19-724B-9416-9AB0EEBD9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05AE6-7DAC-704A-97AA-128006DD5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2E732-81FF-E14A-8749-9B23B8250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D5555-E9CF-E34D-A7D0-04A7B47E2B2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2F611-E352-7E49-BE3F-7AEF29557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0264D-3025-6448-9951-F1BBA73F3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A0B5A-3CAE-294F-A641-9B0DFAD5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5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hyperlink" Target="https://chiculture.org.hk/tc/china-five-thousand-years/657" TargetMode="External"/><Relationship Id="rId4" Type="http://schemas.openxmlformats.org/officeDocument/2006/relationships/hyperlink" Target="https://chiculture.org.hk/tc/china-five-thousand-years/3017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2A64E2D-73E2-43C6-8B25-B163ED19C028}"/>
              </a:ext>
            </a:extLst>
          </p:cNvPr>
          <p:cNvSpPr>
            <a:spLocks noGrp="1"/>
          </p:cNvSpPr>
          <p:nvPr/>
        </p:nvSpPr>
        <p:spPr>
          <a:xfrm>
            <a:off x="1577473" y="2148404"/>
            <a:ext cx="9144000" cy="1903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600" dirty="0">
                <a:solidFill>
                  <a:srgbClr val="5E4732"/>
                </a:solidFill>
                <a:ea typeface="DFPYuanBold-B5"/>
              </a:rPr>
              <a:t>中華美德通古今 </a:t>
            </a:r>
            <a:r>
              <a:rPr lang="en-US" altLang="zh-TW" sz="4600" dirty="0">
                <a:solidFill>
                  <a:srgbClr val="5E4732"/>
                </a:solidFill>
                <a:ea typeface="DFPYuanBold-B5"/>
              </a:rPr>
              <a:t>──</a:t>
            </a:r>
            <a:br>
              <a:rPr lang="en-US" altLang="zh-TW" dirty="0">
                <a:solidFill>
                  <a:srgbClr val="5E4732"/>
                </a:solidFill>
                <a:ea typeface="DFPYuanBold-B5"/>
              </a:rPr>
            </a:br>
            <a:r>
              <a:rPr lang="zh-TW" altLang="en-US" sz="4000" dirty="0">
                <a:solidFill>
                  <a:srgbClr val="5E4732"/>
                </a:solidFill>
                <a:ea typeface="DFPYuanBold-B5"/>
                <a:cs typeface="Calibri Light"/>
              </a:rPr>
              <a:t>傳統美德與正面價值觀學習資源套</a:t>
            </a:r>
            <a:endParaRPr lang="en-US" altLang="zh-TW" dirty="0">
              <a:solidFill>
                <a:srgbClr val="5E4732"/>
              </a:solidFill>
              <a:ea typeface="DFPYuanBold-B5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2381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CE2D2-D1ED-0248-A5B0-FC4C1867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4248"/>
            <a:ext cx="10515600" cy="2852737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rgbClr val="5E4732"/>
                </a:solidFill>
                <a:ea typeface="DFPYuanBold-B5" panose="020F0700000000000000" pitchFamily="34" charset="-120"/>
              </a:rPr>
              <a:t>短片</a:t>
            </a:r>
            <a:r>
              <a:rPr lang="en-US" altLang="zh-TW" dirty="0">
                <a:solidFill>
                  <a:srgbClr val="5E4732"/>
                </a:solidFill>
                <a:ea typeface="DFPYuanBold-B5" panose="020F0700000000000000" pitchFamily="34" charset="-120"/>
              </a:rPr>
              <a:t>(</a:t>
            </a:r>
            <a:r>
              <a:rPr lang="zh-TW" altLang="en-US" dirty="0">
                <a:solidFill>
                  <a:srgbClr val="5E4732"/>
                </a:solidFill>
                <a:ea typeface="DFPYuanBold-B5" panose="020F0700000000000000" pitchFamily="34" charset="-120"/>
              </a:rPr>
              <a:t>待上載後補上連結</a:t>
            </a:r>
            <a:r>
              <a:rPr lang="en-US" altLang="zh-TW">
                <a:solidFill>
                  <a:srgbClr val="5E4732"/>
                </a:solidFill>
                <a:ea typeface="DFPYuanBold-B5" panose="020F0700000000000000" pitchFamily="34" charset="-12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433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BEA0-2C55-134E-B360-277BAF73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TW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</a:br>
            <a:br>
              <a:rPr lang="zh-TW" altLang="en-US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</a:br>
            <a:endParaRPr lang="en-US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CC092-396C-4DCC-A652-A70430320DA3}"/>
              </a:ext>
            </a:extLst>
          </p:cNvPr>
          <p:cNvSpPr txBox="1">
            <a:spLocks/>
          </p:cNvSpPr>
          <p:nvPr/>
        </p:nvSpPr>
        <p:spPr>
          <a:xfrm>
            <a:off x="762000" y="352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反思（一）</a:t>
            </a:r>
            <a:endParaRPr lang="en-US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657034B-2F78-49E0-A41E-73EA1AECB122}"/>
              </a:ext>
            </a:extLst>
          </p:cNvPr>
          <p:cNvSpPr txBox="1">
            <a:spLocks/>
          </p:cNvSpPr>
          <p:nvPr/>
        </p:nvSpPr>
        <p:spPr>
          <a:xfrm>
            <a:off x="385617" y="1961322"/>
            <a:ext cx="6231999" cy="47170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300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方丈對蘇東坡的態度前後不同，當中的變化是怎樣的？</a:t>
            </a:r>
          </a:p>
          <a:p>
            <a:pPr>
              <a:lnSpc>
                <a:spcPct val="150000"/>
              </a:lnSpc>
            </a:pPr>
            <a:r>
              <a:rPr lang="zh-TW" altLang="en-US" sz="300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為甚麼方丈會有這樣的改變？</a:t>
            </a:r>
            <a:endParaRPr lang="en-HK" altLang="zh-TW" sz="3000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方丈的態度有何無禮之處？</a:t>
            </a:r>
            <a:endParaRPr lang="en-HK" altLang="zh-TW" sz="3000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蘇東坡受到無禮對待，但他仍善待方丈，為甚麼？</a:t>
            </a:r>
            <a:br>
              <a:rPr lang="en-HK" altLang="zh-TW" sz="3000" dirty="0">
                <a:latin typeface="DFPYuanBold-B5" panose="020F0700000000000000" pitchFamily="34" charset="-120"/>
                <a:ea typeface="DFPYuanBold-B5" panose="020F0700000000000000" pitchFamily="34" charset="-120"/>
              </a:rPr>
            </a:br>
            <a:endParaRPr lang="en-HK" altLang="zh-TW" sz="3000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00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（完成工作紙第一部分）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zh-TW" altLang="en-US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endParaRPr lang="en-US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pic>
        <p:nvPicPr>
          <p:cNvPr id="7" name="Picture 9" descr="A picture containing lighter&#10;&#10;Description automatically generated">
            <a:extLst>
              <a:ext uri="{FF2B5EF4-FFF2-40B4-BE49-F238E27FC236}">
                <a16:creationId xmlns:a16="http://schemas.microsoft.com/office/drawing/2014/main" id="{0ED8D3D5-F3FA-4DEA-90C5-F31606407C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6580" r="42333" b="22685"/>
          <a:stretch/>
        </p:blipFill>
        <p:spPr bwMode="auto">
          <a:xfrm>
            <a:off x="10035578" y="3218893"/>
            <a:ext cx="2421056" cy="3661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語音泡泡: 橢圓形 7">
            <a:extLst>
              <a:ext uri="{FF2B5EF4-FFF2-40B4-BE49-F238E27FC236}">
                <a16:creationId xmlns:a16="http://schemas.microsoft.com/office/drawing/2014/main" id="{AB6EA4DE-8538-4555-B9A0-F66D167A2C20}"/>
              </a:ext>
            </a:extLst>
          </p:cNvPr>
          <p:cNvSpPr/>
          <p:nvPr/>
        </p:nvSpPr>
        <p:spPr>
          <a:xfrm>
            <a:off x="6831791" y="1863557"/>
            <a:ext cx="4129535" cy="1573754"/>
          </a:xfrm>
          <a:prstGeom prst="wedgeEllipseCallout">
            <a:avLst>
              <a:gd name="adj1" fmla="val 40082"/>
              <a:gd name="adj2" fmla="val 137644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8">
            <a:extLst>
              <a:ext uri="{FF2B5EF4-FFF2-40B4-BE49-F238E27FC236}">
                <a16:creationId xmlns:a16="http://schemas.microsoft.com/office/drawing/2014/main" id="{F4F4A1D2-F9D3-4D47-AEE2-063E15024586}"/>
              </a:ext>
            </a:extLst>
          </p:cNvPr>
          <p:cNvSpPr txBox="1"/>
          <p:nvPr/>
        </p:nvSpPr>
        <p:spPr>
          <a:xfrm>
            <a:off x="6937706" y="2395119"/>
            <a:ext cx="4416094" cy="530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7000"/>
              </a:lnSpc>
              <a:spcAft>
                <a:spcPts val="1200"/>
              </a:spcAft>
              <a:buClr>
                <a:srgbClr val="C45911"/>
              </a:buClr>
              <a:buFont typeface="Arial"/>
              <a:buNone/>
            </a:pPr>
            <a:r>
              <a:rPr lang="zh-TW" altLang="en-US" sz="2800">
                <a:solidFill>
                  <a:schemeClr val="accent2">
                    <a:lumMod val="75000"/>
                  </a:schemeClr>
                </a:solidFill>
                <a:ea typeface="DFPYuanBold-B5" panose="020F0700000000000000" pitchFamily="34" charset="-120"/>
              </a:rPr>
              <a:t>看完動畫後，說一說</a:t>
            </a:r>
            <a:r>
              <a:rPr lang="en-US" altLang="zh-TW" sz="2800">
                <a:solidFill>
                  <a:schemeClr val="accent2">
                    <a:lumMod val="75000"/>
                  </a:schemeClr>
                </a:solidFill>
                <a:ea typeface="DFPYuanBold-B5" panose="020F0700000000000000" pitchFamily="34" charset="-120"/>
              </a:rPr>
              <a:t>……</a:t>
            </a:r>
            <a:endParaRPr lang="zh-TW" altLang="zh-TW" sz="2800">
              <a:solidFill>
                <a:schemeClr val="accent2">
                  <a:lumMod val="75000"/>
                </a:schemeClr>
              </a:solidFill>
              <a:ea typeface="DFPYuanBold-B5" panose="020F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8426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BEA0-2C55-134E-B360-277BAF73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TW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</a:br>
            <a:br>
              <a:rPr lang="zh-TW" altLang="en-US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</a:br>
            <a:endParaRPr lang="en-US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CC092-396C-4DCC-A652-A70430320DA3}"/>
              </a:ext>
            </a:extLst>
          </p:cNvPr>
          <p:cNvSpPr txBox="1">
            <a:spLocks/>
          </p:cNvSpPr>
          <p:nvPr/>
        </p:nvSpPr>
        <p:spPr>
          <a:xfrm>
            <a:off x="762000" y="352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反思（二）</a:t>
            </a:r>
            <a:endParaRPr lang="en-US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657034B-2F78-49E0-A41E-73EA1AECB122}"/>
              </a:ext>
            </a:extLst>
          </p:cNvPr>
          <p:cNvSpPr txBox="1">
            <a:spLocks/>
          </p:cNvSpPr>
          <p:nvPr/>
        </p:nvSpPr>
        <p:spPr>
          <a:xfrm>
            <a:off x="620486" y="1961322"/>
            <a:ext cx="6183087" cy="45315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300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為甚麼哥哥認為琪琪沒有禮貌？</a:t>
            </a:r>
          </a:p>
          <a:p>
            <a:pPr>
              <a:lnSpc>
                <a:spcPct val="150000"/>
              </a:lnSpc>
            </a:pPr>
            <a:r>
              <a:rPr lang="zh-TW" altLang="en-US" sz="300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琪琪的行為和態度在時光倒流前後有甚麼分別？</a:t>
            </a:r>
          </a:p>
          <a:p>
            <a:pPr>
              <a:lnSpc>
                <a:spcPct val="150000"/>
              </a:lnSpc>
            </a:pPr>
            <a:r>
              <a:rPr lang="zh-TW" altLang="en-US" sz="300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你認為哪個行為更值得學習？為甚麼？</a:t>
            </a:r>
          </a:p>
          <a:p>
            <a:pPr marL="0" indent="0">
              <a:lnSpc>
                <a:spcPct val="150000"/>
              </a:lnSpc>
              <a:buNone/>
            </a:pPr>
            <a:endParaRPr lang="en-HK" altLang="zh-TW" sz="3000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00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（完成工作紙第二部分題</a:t>
            </a:r>
            <a:r>
              <a:rPr lang="en-HK" altLang="zh-TW" sz="300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1 </a:t>
            </a:r>
            <a:r>
              <a:rPr lang="zh-TW" altLang="en-US" sz="300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）</a:t>
            </a:r>
          </a:p>
          <a:p>
            <a:pPr>
              <a:lnSpc>
                <a:spcPct val="150000"/>
              </a:lnSpc>
            </a:pPr>
            <a:endParaRPr lang="en-HK" altLang="zh-TW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endParaRPr lang="zh-TW" altLang="en-US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zh-TW" altLang="en-US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endParaRPr lang="en-US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pic>
        <p:nvPicPr>
          <p:cNvPr id="4" name="Picture 3" descr="一張含有 文字, 傢俱, 簾 的圖片&#10;&#10;自動產生的描述">
            <a:extLst>
              <a:ext uri="{FF2B5EF4-FFF2-40B4-BE49-F238E27FC236}">
                <a16:creationId xmlns:a16="http://schemas.microsoft.com/office/drawing/2014/main" id="{F83CC887-3BC1-4C8F-9EBF-0C07DBA21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32" t="21842" r="16941" b="7895"/>
          <a:stretch/>
        </p:blipFill>
        <p:spPr>
          <a:xfrm>
            <a:off x="7352192" y="2751040"/>
            <a:ext cx="4227649" cy="2731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8794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BEA0-2C55-134E-B360-277BAF73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TW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</a:br>
            <a:br>
              <a:rPr lang="zh-TW" altLang="en-US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</a:br>
            <a:endParaRPr lang="en-US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CC092-396C-4DCC-A652-A70430320DA3}"/>
              </a:ext>
            </a:extLst>
          </p:cNvPr>
          <p:cNvSpPr txBox="1">
            <a:spLocks/>
          </p:cNvSpPr>
          <p:nvPr/>
        </p:nvSpPr>
        <p:spPr>
          <a:xfrm>
            <a:off x="762000" y="352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課堂活動</a:t>
            </a:r>
            <a:endParaRPr lang="en-US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B7EBAEC-565F-40CE-9CEE-4C16485634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398" y="1850024"/>
            <a:ext cx="11291311" cy="455367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dirty="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你認為圖中小朋友的行為是否符合餐桌禮儀？為甚麼？</a:t>
            </a:r>
            <a:endParaRPr lang="en-HK" altLang="zh-TW" dirty="0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endParaRPr lang="en-HK" altLang="zh-TW" dirty="0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endParaRPr lang="en-HK" altLang="zh-TW" dirty="0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endParaRPr lang="en-HK" altLang="zh-TW" dirty="0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zh-TW" altLang="en-US" dirty="0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zh-TW" altLang="en-US" dirty="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（完成工作紙第二部分題</a:t>
            </a:r>
            <a:r>
              <a:rPr lang="en-US" altLang="zh-TW" dirty="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2</a:t>
            </a:r>
            <a:r>
              <a:rPr lang="zh-TW" altLang="en-US" dirty="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、</a:t>
            </a:r>
            <a:r>
              <a:rPr lang="en-US" altLang="zh-TW" dirty="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3</a:t>
            </a:r>
            <a:r>
              <a:rPr lang="zh-TW" altLang="en-US" dirty="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）</a:t>
            </a:r>
          </a:p>
          <a:p>
            <a:endParaRPr lang="en-US" dirty="0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pic>
        <p:nvPicPr>
          <p:cNvPr id="4" name="Picture 3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BC5492F0-3A4E-49CC-91FC-295A2CDFB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42" y="1634797"/>
            <a:ext cx="6171867" cy="6171867"/>
          </a:xfrm>
          <a:prstGeom prst="rect">
            <a:avLst/>
          </a:prstGeom>
        </p:spPr>
      </p:pic>
      <p:pic>
        <p:nvPicPr>
          <p:cNvPr id="11" name="Picture 10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F1695AE6-AF20-4DDF-B932-0D7BD22FA5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74" b="47662"/>
          <a:stretch/>
        </p:blipFill>
        <p:spPr>
          <a:xfrm rot="19845902">
            <a:off x="469246" y="2227197"/>
            <a:ext cx="2031217" cy="20632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A3345CAA-650A-4D30-8E75-3A0CBA39A3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75" t="50000" r="2969" b="3483"/>
          <a:stretch/>
        </p:blipFill>
        <p:spPr>
          <a:xfrm rot="20829241">
            <a:off x="145761" y="4464267"/>
            <a:ext cx="1949852" cy="1860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FC5B197B-F416-41FF-BA09-D2EF695019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00" r="49038" b="4019"/>
          <a:stretch/>
        </p:blipFill>
        <p:spPr>
          <a:xfrm rot="649138">
            <a:off x="4746962" y="3996538"/>
            <a:ext cx="2026699" cy="18286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6293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BEA0-2C55-134E-B360-277BAF73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竹</a:t>
            </a:r>
            <a:r>
              <a:rPr lang="en-US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Sir</a:t>
            </a:r>
            <a:r>
              <a:rPr lang="zh-TW" altLang="en-US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的話</a:t>
            </a:r>
            <a:r>
              <a:rPr lang="en-US" altLang="zh-TW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……</a:t>
            </a:r>
            <a:endParaRPr lang="en-US" b="1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pic>
        <p:nvPicPr>
          <p:cNvPr id="4" name="Picture 9" descr="A picture containing lighter&#10;&#10;Description automatically generated">
            <a:extLst>
              <a:ext uri="{FF2B5EF4-FFF2-40B4-BE49-F238E27FC236}">
                <a16:creationId xmlns:a16="http://schemas.microsoft.com/office/drawing/2014/main" id="{A91F9348-C6E7-4B19-93A4-494AD48277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6580" r="42333" b="22685"/>
          <a:stretch/>
        </p:blipFill>
        <p:spPr bwMode="auto">
          <a:xfrm>
            <a:off x="269054" y="2167909"/>
            <a:ext cx="4188645" cy="63355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B3C66F3-A3C9-44C0-806E-0667F79F15EE}"/>
              </a:ext>
            </a:extLst>
          </p:cNvPr>
          <p:cNvSpPr/>
          <p:nvPr/>
        </p:nvSpPr>
        <p:spPr>
          <a:xfrm>
            <a:off x="3980280" y="2265880"/>
            <a:ext cx="7508046" cy="3520535"/>
          </a:xfrm>
          <a:prstGeom prst="wedgeEllipseCallout">
            <a:avLst>
              <a:gd name="adj1" fmla="val -58511"/>
              <a:gd name="adj2" fmla="val 2516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56265A-C86A-354C-AFC1-68498D220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23627" y="3086100"/>
            <a:ext cx="6270171" cy="2249603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sz="3600" dirty="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動畫中，方丈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DFPYuanBold-B5" panose="020F0700000000000000" pitchFamily="34" charset="-120"/>
                <a:ea typeface="DFPYuanBold-B5"/>
              </a:rPr>
              <a:t>以貌取人</a:t>
            </a:r>
            <a:r>
              <a:rPr lang="zh-TW" altLang="en-US" sz="3600" dirty="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，行為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DFPYuanBold-B5" panose="020F0700000000000000" pitchFamily="34" charset="-120"/>
                <a:ea typeface="DFPYuanBold-B5"/>
              </a:rPr>
              <a:t>傲慢無禮</a:t>
            </a:r>
            <a:r>
              <a:rPr lang="zh-TW" altLang="en-US" sz="3600" dirty="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；琪琪在吃飯時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DFPYuanBold-B5" panose="020F0700000000000000" pitchFamily="34" charset="-120"/>
                <a:ea typeface="DFPYuanBold-B5"/>
              </a:rPr>
              <a:t>只顧玩手機</a:t>
            </a:r>
            <a:r>
              <a:rPr lang="zh-TW" altLang="en-US" sz="3600" dirty="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，並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DFPYuanBold-B5" panose="020F0700000000000000" pitchFamily="34" charset="-120"/>
                <a:ea typeface="DFPYuanBold-B5"/>
              </a:rPr>
              <a:t>不重視</a:t>
            </a:r>
            <a:r>
              <a:rPr lang="zh-TW" altLang="en-US" sz="3600" dirty="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和家人吃飯的時間，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DFPYuanBold-B5" panose="020F0700000000000000" pitchFamily="34" charset="-120"/>
                <a:ea typeface="DFPYuanBold-B5"/>
              </a:rPr>
              <a:t>不尊重場合</a:t>
            </a:r>
            <a:r>
              <a:rPr lang="zh-TW" altLang="en-US" sz="3600" dirty="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之餘，也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DFPYuanBold-B5" panose="020F0700000000000000" pitchFamily="34" charset="-120"/>
                <a:ea typeface="DFPYuanBold-B5"/>
              </a:rPr>
              <a:t>沒有尊重家人</a:t>
            </a:r>
            <a:r>
              <a:rPr lang="zh-TW" altLang="en-US" sz="3600" dirty="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。</a:t>
            </a:r>
            <a:endParaRPr lang="en-HK" altLang="zh-TW" sz="3600" dirty="0">
              <a:solidFill>
                <a:srgbClr val="5E4732"/>
              </a:solidFill>
              <a:latin typeface="DFPYuanBold-B5" panose="020F0700000000000000" pitchFamily="34" charset="-120"/>
              <a:ea typeface="DFPYuanBold-B5"/>
            </a:endParaRPr>
          </a:p>
          <a:p>
            <a:pPr marL="0" indent="0">
              <a:lnSpc>
                <a:spcPct val="120000"/>
              </a:lnSpc>
              <a:buNone/>
            </a:pPr>
            <a:endParaRPr lang="zh-TW" altLang="en-US" sz="3600" dirty="0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7585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BEA0-2C55-134E-B360-277BAF73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我們明白了</a:t>
            </a:r>
            <a:r>
              <a:rPr lang="en-US" altLang="zh-TW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……</a:t>
            </a:r>
            <a:endParaRPr lang="en-US" b="1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E95BC2A9-DB89-434F-8918-8C15CB30ED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t="12258" r="52853" b="24884"/>
          <a:stretch/>
        </p:blipFill>
        <p:spPr bwMode="auto">
          <a:xfrm>
            <a:off x="8880996" y="3195674"/>
            <a:ext cx="3311004" cy="3515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68D333C6-5B5F-4C6C-A63A-A85FC5A0B942}"/>
              </a:ext>
            </a:extLst>
          </p:cNvPr>
          <p:cNvSpPr/>
          <p:nvPr/>
        </p:nvSpPr>
        <p:spPr>
          <a:xfrm>
            <a:off x="548976" y="1867303"/>
            <a:ext cx="8402575" cy="3508314"/>
          </a:xfrm>
          <a:prstGeom prst="wedgeEllipseCallout">
            <a:avLst>
              <a:gd name="adj1" fmla="val 55434"/>
              <a:gd name="adj2" fmla="val 3009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「禮」指對人有</a:t>
            </a:r>
            <a:r>
              <a:rPr lang="zh-TW" altLang="en-US" sz="2800">
                <a:solidFill>
                  <a:srgbClr val="0070C0"/>
                </a:solidFill>
                <a:highlight>
                  <a:srgbClr val="FFFF00"/>
                </a:highlight>
                <a:latin typeface="DFPYuanBold-B5" panose="020F0700000000000000" pitchFamily="34" charset="-120"/>
                <a:ea typeface="DFPYuanBold-B5"/>
              </a:rPr>
              <a:t>恭敬</a:t>
            </a:r>
            <a:r>
              <a:rPr lang="zh-TW" altLang="en-US" sz="280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和</a:t>
            </a:r>
            <a:r>
              <a:rPr lang="zh-TW" altLang="en-US" sz="2800">
                <a:solidFill>
                  <a:srgbClr val="0070C0"/>
                </a:solidFill>
                <a:highlight>
                  <a:srgbClr val="FFFF00"/>
                </a:highlight>
                <a:latin typeface="DFPYuanBold-B5" panose="020F0700000000000000" pitchFamily="34" charset="-120"/>
                <a:ea typeface="DFPYuanBold-B5"/>
              </a:rPr>
              <a:t>辭讓</a:t>
            </a:r>
            <a:r>
              <a:rPr lang="zh-TW" altLang="en-US" sz="280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之心。</a:t>
            </a:r>
            <a:endParaRPr lang="en-HK" altLang="zh-TW" sz="2800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80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我們應該以</a:t>
            </a:r>
            <a:r>
              <a:rPr lang="zh-TW" altLang="en-US" sz="2800">
                <a:solidFill>
                  <a:srgbClr val="0070C0"/>
                </a:solidFill>
                <a:highlight>
                  <a:srgbClr val="FFFF00"/>
                </a:highlight>
                <a:latin typeface="DFPYuanBold-B5" panose="020F0700000000000000" pitchFamily="34" charset="-120"/>
                <a:ea typeface="DFPYuanBold-B5"/>
              </a:rPr>
              <a:t>謙虛有禮</a:t>
            </a:r>
            <a:r>
              <a:rPr lang="zh-TW" altLang="en-US" sz="280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的態度待人，</a:t>
            </a:r>
            <a:endParaRPr lang="en-HK" altLang="zh-TW" sz="2800">
              <a:solidFill>
                <a:srgbClr val="5E4732"/>
              </a:solidFill>
              <a:latin typeface="DFPYuanBold-B5" panose="020F0700000000000000" pitchFamily="34" charset="-120"/>
              <a:ea typeface="DFPYuanBold-B5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80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做任何事前都應該</a:t>
            </a:r>
            <a:r>
              <a:rPr lang="zh-TW" altLang="en-US" sz="2800">
                <a:solidFill>
                  <a:srgbClr val="0070C0"/>
                </a:solidFill>
                <a:highlight>
                  <a:srgbClr val="FFFF00"/>
                </a:highlight>
                <a:latin typeface="DFPYuanBold-B5" panose="020F0700000000000000" pitchFamily="34" charset="-120"/>
                <a:ea typeface="DFPYuanBold-B5"/>
              </a:rPr>
              <a:t>顧及別人的感受</a:t>
            </a:r>
            <a:r>
              <a:rPr lang="zh-TW" altLang="en-US" sz="280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，</a:t>
            </a:r>
            <a:endParaRPr lang="en-HK" altLang="zh-TW" sz="2800">
              <a:solidFill>
                <a:srgbClr val="5E4732"/>
              </a:solidFill>
              <a:latin typeface="DFPYuanBold-B5" panose="020F0700000000000000" pitchFamily="34" charset="-120"/>
              <a:ea typeface="DFPYuanBold-B5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80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尊重別人，也就是</a:t>
            </a:r>
            <a:r>
              <a:rPr lang="zh-TW" altLang="en-US" sz="2800">
                <a:solidFill>
                  <a:srgbClr val="0070C0"/>
                </a:solidFill>
                <a:highlight>
                  <a:srgbClr val="FFFF00"/>
                </a:highlight>
                <a:latin typeface="DFPYuanBold-B5" panose="020F0700000000000000" pitchFamily="34" charset="-120"/>
                <a:ea typeface="DFPYuanBold-B5"/>
              </a:rPr>
              <a:t>尊重自己</a:t>
            </a:r>
            <a:r>
              <a:rPr lang="zh-TW" altLang="en-US" sz="2800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，</a:t>
            </a:r>
            <a:endParaRPr lang="en-HK" altLang="zh-TW" sz="2800">
              <a:solidFill>
                <a:srgbClr val="5E4732"/>
              </a:solidFill>
              <a:latin typeface="DFPYuanBold-B5" panose="020F0700000000000000" pitchFamily="34" charset="-120"/>
              <a:ea typeface="DFPYuanBold-B5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80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這就是「禮」的表現。</a:t>
            </a:r>
            <a:r>
              <a:rPr lang="zh-TW" altLang="en-US" sz="2300">
                <a:solidFill>
                  <a:schemeClr val="accent2">
                    <a:lumMod val="50000"/>
                  </a:schemeClr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4067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BEA0-2C55-134E-B360-277BAF73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延伸活動</a:t>
            </a:r>
            <a:endParaRPr lang="en-US" b="1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56265A-C86A-354C-AFC1-68498D220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73138"/>
            <a:ext cx="10629901" cy="394363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你認為自己是一個有禮貌的人嗎？從哪些事例上可以反映出來？</a:t>
            </a:r>
            <a:endParaRPr lang="en-US" altLang="zh-TW">
              <a:solidFill>
                <a:srgbClr val="5E4732"/>
              </a:solidFill>
              <a:latin typeface="DFPYuanBold-B5" panose="020F0700000000000000" pitchFamily="34" charset="-120"/>
              <a:ea typeface="DFPYuanBold-B5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又有哪些可以改善的地方？</a:t>
            </a:r>
            <a:endParaRPr lang="en-HK" altLang="zh-TW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pic>
        <p:nvPicPr>
          <p:cNvPr id="7" name="Picture 6" descr="A group of toy figurines&#10;&#10;Description automatically generated with low confidence">
            <a:extLst>
              <a:ext uri="{FF2B5EF4-FFF2-40B4-BE49-F238E27FC236}">
                <a16:creationId xmlns:a16="http://schemas.microsoft.com/office/drawing/2014/main" id="{AAC6BFE9-CA22-4A66-9B21-3F8E77AA9E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74" t="65870" r="32421"/>
          <a:stretch/>
        </p:blipFill>
        <p:spPr>
          <a:xfrm>
            <a:off x="600849" y="2814476"/>
            <a:ext cx="5018555" cy="43912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想法泡泡: 雲朵 2">
            <a:extLst>
              <a:ext uri="{FF2B5EF4-FFF2-40B4-BE49-F238E27FC236}">
                <a16:creationId xmlns:a16="http://schemas.microsoft.com/office/drawing/2014/main" id="{20A15045-A47F-48AB-91D0-29C9E9B65F3E}"/>
              </a:ext>
            </a:extLst>
          </p:cNvPr>
          <p:cNvSpPr/>
          <p:nvPr/>
        </p:nvSpPr>
        <p:spPr>
          <a:xfrm>
            <a:off x="3804368" y="3429000"/>
            <a:ext cx="2607516" cy="1277424"/>
          </a:xfrm>
          <a:prstGeom prst="cloudCallout">
            <a:avLst>
              <a:gd name="adj1" fmla="val -61344"/>
              <a:gd name="adj2" fmla="val 7035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>
                <a:solidFill>
                  <a:srgbClr val="5E4732"/>
                </a:solidFill>
                <a:ea typeface="DFPYuanBold-B5" panose="020F0700000000000000" pitchFamily="34" charset="-120"/>
              </a:rPr>
              <a:t>我會讓座</a:t>
            </a:r>
            <a:endParaRPr lang="en-US" sz="2800" b="1">
              <a:solidFill>
                <a:srgbClr val="5E4732"/>
              </a:solidFill>
              <a:ea typeface="DFPYuanBold-B5" panose="020F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3702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CE2D2-D1ED-0248-A5B0-FC4C1867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4248"/>
            <a:ext cx="10515600" cy="2852737"/>
          </a:xfrm>
        </p:spPr>
        <p:txBody>
          <a:bodyPr/>
          <a:lstStyle/>
          <a:p>
            <a:pPr algn="ctr"/>
            <a:r>
              <a:rPr lang="zh-TW" altLang="en-US">
                <a:solidFill>
                  <a:srgbClr val="5E4732"/>
                </a:solidFill>
                <a:ea typeface="DFPYuanBold-B5" panose="020F0700000000000000" pitchFamily="34" charset="-120"/>
              </a:rPr>
              <a:t>參考資料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45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BEA0-2C55-134E-B360-277BAF73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參考資料</a:t>
            </a:r>
            <a:endParaRPr lang="en-US" b="1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56265A-C86A-354C-AFC1-68498D220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4392"/>
            <a:ext cx="10629901" cy="459929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〈</a:t>
            </a: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如何正確使用禮節用語？</a:t>
            </a:r>
            <a:r>
              <a:rPr lang="en-US" altLang="zh-TW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〉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  <a:hlinkClick r:id="rId4"/>
              </a:rPr>
              <a:t>https://chiculture.org.hk/tc/china-five-thousand</a:t>
            </a:r>
            <a:br>
              <a:rPr lang="en-US" altLang="zh-TW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  <a:hlinkClick r:id="rId4"/>
              </a:rPr>
            </a:br>
            <a:r>
              <a:rPr lang="en-US" altLang="zh-TW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  <a:hlinkClick r:id="rId4"/>
              </a:rPr>
              <a:t>-years/3017</a:t>
            </a:r>
            <a:endParaRPr lang="en-US" altLang="zh-TW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〈</a:t>
            </a: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「茶」是禮貌大使？</a:t>
            </a:r>
            <a:r>
              <a:rPr lang="en-US" altLang="zh-TW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〉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HK" altLang="zh-TW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  <a:hlinkClick r:id="rId5"/>
              </a:rPr>
              <a:t>https://chiculture.org.hk/tc/china-five-thousand</a:t>
            </a:r>
            <a:br>
              <a:rPr lang="en-HK" altLang="zh-TW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  <a:hlinkClick r:id="rId5"/>
              </a:rPr>
            </a:br>
            <a:r>
              <a:rPr lang="en-HK" altLang="zh-TW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  <a:hlinkClick r:id="rId5"/>
              </a:rPr>
              <a:t>-years/657</a:t>
            </a:r>
            <a:endParaRPr lang="en-US" altLang="zh-TW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endParaRPr lang="en-HK" altLang="zh-TW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BF7F9E-7934-4411-95BA-3032166A5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671" y="20443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3884847-9B2A-4740-9841-58D80250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671" y="43440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748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CE2D2-D1ED-0248-A5B0-FC4C1867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4248"/>
            <a:ext cx="10515600" cy="2852737"/>
          </a:xfrm>
        </p:spPr>
        <p:txBody>
          <a:bodyPr/>
          <a:lstStyle/>
          <a:p>
            <a:pPr algn="ctr"/>
            <a:r>
              <a:rPr lang="zh-TW" altLang="en-US" sz="7900" b="1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主題：禮</a:t>
            </a:r>
            <a:br>
              <a:rPr lang="en-HK" altLang="zh-TW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</a:b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　</a:t>
            </a:r>
            <a:br>
              <a:rPr lang="en-HK" altLang="zh-TW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</a:br>
            <a:r>
              <a:rPr lang="zh-TW" altLang="en-US" sz="540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該怎樣待人？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4049072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BEA0-2C55-134E-B360-277BAF73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學習目標</a:t>
            </a:r>
            <a:endParaRPr lang="en-US" b="1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56265A-C86A-354C-AFC1-68498D220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439658"/>
            <a:ext cx="10515600" cy="30334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明白尊重他人的重要。</a:t>
            </a:r>
          </a:p>
          <a:p>
            <a:pPr>
              <a:lnSpc>
                <a:spcPct val="150000"/>
              </a:lnSpc>
            </a:pP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學習以謙虛及有禮的態度對待別人。</a:t>
            </a:r>
          </a:p>
        </p:txBody>
      </p:sp>
    </p:spTree>
    <p:extLst>
      <p:ext uri="{BB962C8B-B14F-4D97-AF65-F5344CB8AC3E}">
        <p14:creationId xmlns:p14="http://schemas.microsoft.com/office/powerpoint/2010/main" val="3265674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BEA0-2C55-134E-B360-277BAF73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培養的價值觀</a:t>
            </a:r>
            <a:r>
              <a:rPr lang="en-US" altLang="zh-TW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/</a:t>
            </a:r>
            <a:r>
              <a:rPr lang="zh-TW" altLang="en-US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態度</a:t>
            </a:r>
            <a:r>
              <a:rPr lang="en-US" altLang="zh-TW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		</a:t>
            </a:r>
            <a:r>
              <a:rPr lang="zh-TW" altLang="en-US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中華傳統美德</a:t>
            </a:r>
            <a:endParaRPr lang="en-US" b="1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0B68FF-A3BF-4107-9A08-FEFE949B8AFE}"/>
              </a:ext>
            </a:extLst>
          </p:cNvPr>
          <p:cNvSpPr txBox="1">
            <a:spLocks/>
          </p:cNvSpPr>
          <p:nvPr/>
        </p:nvSpPr>
        <p:spPr>
          <a:xfrm>
            <a:off x="838200" y="1918931"/>
            <a:ext cx="5181600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關愛</a:t>
            </a:r>
          </a:p>
          <a:p>
            <a:pPr>
              <a:lnSpc>
                <a:spcPct val="150000"/>
              </a:lnSpc>
            </a:pP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尊重他人</a:t>
            </a:r>
          </a:p>
          <a:p>
            <a:pPr>
              <a:lnSpc>
                <a:spcPct val="150000"/>
              </a:lnSpc>
            </a:pP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同理心</a:t>
            </a:r>
          </a:p>
          <a:p>
            <a:pPr>
              <a:lnSpc>
                <a:spcPct val="150000"/>
              </a:lnSpc>
            </a:pP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國民身份認同</a:t>
            </a:r>
          </a:p>
          <a:p>
            <a:pPr>
              <a:lnSpc>
                <a:spcPct val="150000"/>
              </a:lnSpc>
            </a:pP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積極</a:t>
            </a:r>
          </a:p>
          <a:p>
            <a:pPr>
              <a:lnSpc>
                <a:spcPct val="150000"/>
              </a:lnSpc>
            </a:pP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服務精神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6369FF9-D70D-473E-A286-DD47A339B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8548" y="1918931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禮讓</a:t>
            </a:r>
            <a:endParaRPr lang="en-US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0621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BEA0-2C55-134E-B360-277BAF73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「禮」的定義和內涵</a:t>
            </a:r>
            <a:endParaRPr lang="en-US" b="1">
              <a:solidFill>
                <a:schemeClr val="bg1"/>
              </a:solidFill>
              <a:latin typeface="DFPNYuanXBold-B5" panose="020F0900000000000000" pitchFamily="34" charset="-120"/>
              <a:ea typeface="DFPNYuanXBold-B5" panose="020F0900000000000000" pitchFamily="34" charset="-12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C90FFA-B9D5-4C36-AA5D-60C0315985E9}"/>
              </a:ext>
            </a:extLst>
          </p:cNvPr>
          <p:cNvSpPr txBox="1">
            <a:spLocks/>
          </p:cNvSpPr>
          <p:nvPr/>
        </p:nvSpPr>
        <p:spPr>
          <a:xfrm>
            <a:off x="280635" y="2100469"/>
            <a:ext cx="6713608" cy="4392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「禮」指對人恭敬、謙遜、有禮，待人接物時懂得禮節和禮儀。</a:t>
            </a:r>
          </a:p>
          <a:p>
            <a:pPr>
              <a:lnSpc>
                <a:spcPct val="150000"/>
              </a:lnSpc>
            </a:pP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時時刻刻保持禮貌，表現友善。</a:t>
            </a:r>
          </a:p>
          <a:p>
            <a:pPr>
              <a:lnSpc>
                <a:spcPct val="150000"/>
              </a:lnSpc>
            </a:pP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與人相處時注意禮讓。</a:t>
            </a:r>
          </a:p>
          <a:p>
            <a:pPr>
              <a:lnSpc>
                <a:spcPct val="150000"/>
              </a:lnSpc>
            </a:pPr>
            <a:endParaRPr lang="en-HK" altLang="zh-TW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pPr>
              <a:lnSpc>
                <a:spcPct val="150000"/>
              </a:lnSpc>
            </a:pPr>
            <a:endParaRPr lang="en-US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E0D07E9D-A355-4C3D-860A-8174EE1D3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t="12258" r="52853" b="24884"/>
          <a:stretch/>
        </p:blipFill>
        <p:spPr bwMode="auto">
          <a:xfrm>
            <a:off x="9139621" y="3915175"/>
            <a:ext cx="2771744" cy="2942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群組 2">
            <a:extLst>
              <a:ext uri="{FF2B5EF4-FFF2-40B4-BE49-F238E27FC236}">
                <a16:creationId xmlns:a16="http://schemas.microsoft.com/office/drawing/2014/main" id="{BB04CA4E-11B0-4351-A13E-4BEAC37A4820}"/>
              </a:ext>
            </a:extLst>
          </p:cNvPr>
          <p:cNvGrpSpPr/>
          <p:nvPr/>
        </p:nvGrpSpPr>
        <p:grpSpPr>
          <a:xfrm>
            <a:off x="6736794" y="2043980"/>
            <a:ext cx="4805654" cy="1729382"/>
            <a:chOff x="6562702" y="3124500"/>
            <a:chExt cx="2843934" cy="926788"/>
          </a:xfrm>
        </p:grpSpPr>
        <p:sp>
          <p:nvSpPr>
            <p:cNvPr id="7" name="語音泡泡: 橢圓形 4">
              <a:extLst>
                <a:ext uri="{FF2B5EF4-FFF2-40B4-BE49-F238E27FC236}">
                  <a16:creationId xmlns:a16="http://schemas.microsoft.com/office/drawing/2014/main" id="{DD5DB06E-B585-4517-9DD4-77E313A65057}"/>
                </a:ext>
              </a:extLst>
            </p:cNvPr>
            <p:cNvSpPr/>
            <p:nvPr/>
          </p:nvSpPr>
          <p:spPr>
            <a:xfrm>
              <a:off x="6562702" y="3124500"/>
              <a:ext cx="2843934" cy="926788"/>
            </a:xfrm>
            <a:prstGeom prst="wedgeEllipseCallout">
              <a:avLst>
                <a:gd name="adj1" fmla="val 15116"/>
                <a:gd name="adj2" fmla="val 82519"/>
              </a:avLst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6">
              <a:extLst>
                <a:ext uri="{FF2B5EF4-FFF2-40B4-BE49-F238E27FC236}">
                  <a16:creationId xmlns:a16="http://schemas.microsoft.com/office/drawing/2014/main" id="{6533C005-258C-4CAA-9028-85035C1C5A81}"/>
                </a:ext>
              </a:extLst>
            </p:cNvPr>
            <p:cNvSpPr txBox="1"/>
            <p:nvPr/>
          </p:nvSpPr>
          <p:spPr>
            <a:xfrm>
              <a:off x="6636879" y="3447695"/>
              <a:ext cx="2695579" cy="2803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800">
                  <a:solidFill>
                    <a:schemeClr val="accent2">
                      <a:lumMod val="75000"/>
                    </a:schemeClr>
                  </a:solidFill>
                  <a:ea typeface="DFPYuanBold-B5" panose="020F0700000000000000" pitchFamily="34" charset="-120"/>
                </a:rPr>
                <a:t>你認為「禮」是甚麼？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870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BEA0-2C55-134E-B360-277BAF73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TW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</a:br>
            <a:br>
              <a:rPr lang="zh-TW" altLang="en-US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</a:br>
            <a:endParaRPr lang="en-US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CC092-396C-4DCC-A652-A70430320DA3}"/>
              </a:ext>
            </a:extLst>
          </p:cNvPr>
          <p:cNvSpPr txBox="1">
            <a:spLocks/>
          </p:cNvSpPr>
          <p:nvPr/>
        </p:nvSpPr>
        <p:spPr>
          <a:xfrm>
            <a:off x="762000" y="352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熱身活動</a:t>
            </a:r>
            <a:endParaRPr lang="en-US" b="1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C279A66-064E-46D4-80D4-48242105C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8887" y="1997796"/>
            <a:ext cx="9923669" cy="652639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試分辨以下哪些是尊重別人，哪些是無禮的行為。</a:t>
            </a:r>
            <a:endParaRPr lang="en-US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E11B45B4-25F5-447D-A4A7-76FAB46F7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625145"/>
              </p:ext>
            </p:extLst>
          </p:nvPr>
        </p:nvGraphicFramePr>
        <p:xfrm>
          <a:off x="1381538" y="2650434"/>
          <a:ext cx="9972262" cy="2777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6131">
                  <a:extLst>
                    <a:ext uri="{9D8B030D-6E8A-4147-A177-3AD203B41FA5}">
                      <a16:colId xmlns:a16="http://schemas.microsoft.com/office/drawing/2014/main" val="3889432853"/>
                    </a:ext>
                  </a:extLst>
                </a:gridCol>
                <a:gridCol w="4986131">
                  <a:extLst>
                    <a:ext uri="{9D8B030D-6E8A-4147-A177-3AD203B41FA5}">
                      <a16:colId xmlns:a16="http://schemas.microsoft.com/office/drawing/2014/main" val="3424011400"/>
                    </a:ext>
                  </a:extLst>
                </a:gridCol>
              </a:tblGrid>
              <a:tr h="611019">
                <a:tc>
                  <a:txBody>
                    <a:bodyPr/>
                    <a:lstStyle/>
                    <a:p>
                      <a:r>
                        <a:rPr lang="zh-TW" altLang="en-US" sz="2800" b="0">
                          <a:solidFill>
                            <a:schemeClr val="accent2">
                              <a:lumMod val="50000"/>
                            </a:schemeClr>
                          </a:solidFill>
                          <a:ea typeface="DFPYuanBold-B5" panose="020F0700000000000000"/>
                        </a:rPr>
                        <a:t>見面時，會跟別人問好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0">
                          <a:solidFill>
                            <a:schemeClr val="accent2">
                              <a:lumMod val="50000"/>
                            </a:schemeClr>
                          </a:solidFill>
                          <a:ea typeface="DFPYuanBold-B5" panose="020F0700000000000000"/>
                        </a:rPr>
                        <a:t>大聲呼喊別人的花名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322816"/>
                  </a:ext>
                </a:extLst>
              </a:tr>
              <a:tr h="611020">
                <a:tc>
                  <a:txBody>
                    <a:bodyPr/>
                    <a:lstStyle/>
                    <a:p>
                      <a:r>
                        <a:rPr lang="zh-TW" altLang="en-US" sz="2800">
                          <a:solidFill>
                            <a:schemeClr val="accent2">
                              <a:lumMod val="50000"/>
                            </a:schemeClr>
                          </a:solidFill>
                          <a:ea typeface="DFPYuanBold-B5" panose="020F0700000000000000"/>
                        </a:rPr>
                        <a:t>專心地上課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>
                          <a:solidFill>
                            <a:schemeClr val="accent2">
                              <a:lumMod val="50000"/>
                            </a:schemeClr>
                          </a:solidFill>
                          <a:ea typeface="DFPYuanBold-B5" panose="020F0700000000000000"/>
                        </a:rPr>
                        <a:t>上課時跟同學聊天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369895"/>
                  </a:ext>
                </a:extLst>
              </a:tr>
              <a:tr h="611020">
                <a:tc>
                  <a:txBody>
                    <a:bodyPr/>
                    <a:lstStyle/>
                    <a:p>
                      <a:r>
                        <a:rPr lang="zh-TW" altLang="en-US" sz="2800">
                          <a:solidFill>
                            <a:schemeClr val="accent2">
                              <a:lumMod val="50000"/>
                            </a:schemeClr>
                          </a:solidFill>
                          <a:ea typeface="DFPYuanBold-B5" panose="020F0700000000000000"/>
                        </a:rPr>
                        <a:t>不隨便打聽別人的隱私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>
                          <a:solidFill>
                            <a:schemeClr val="accent2">
                              <a:lumMod val="50000"/>
                            </a:schemeClr>
                          </a:solidFill>
                          <a:ea typeface="DFPYuanBold-B5" panose="020F0700000000000000"/>
                        </a:rPr>
                        <a:t>吃飯時，只吃自己喜歡</a:t>
                      </a:r>
                      <a:br>
                        <a:rPr lang="en-US" altLang="zh-TW" sz="2800" dirty="0">
                          <a:solidFill>
                            <a:srgbClr val="843C0B"/>
                          </a:solidFill>
                          <a:ea typeface="DFPYuanBold-B5" panose="020F0700000000000000"/>
                        </a:rPr>
                      </a:br>
                      <a:r>
                        <a:rPr lang="zh-TW" altLang="en-US" sz="2800">
                          <a:solidFill>
                            <a:schemeClr val="accent2">
                              <a:lumMod val="50000"/>
                            </a:schemeClr>
                          </a:solidFill>
                          <a:ea typeface="DFPYuanBold-B5" panose="020F0700000000000000"/>
                        </a:rPr>
                        <a:t>的食物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003807"/>
                  </a:ext>
                </a:extLst>
              </a:tr>
              <a:tr h="611020">
                <a:tc>
                  <a:txBody>
                    <a:bodyPr/>
                    <a:lstStyle/>
                    <a:p>
                      <a:r>
                        <a:rPr lang="zh-TW" altLang="en-US" sz="2800">
                          <a:solidFill>
                            <a:schemeClr val="accent2">
                              <a:lumMod val="50000"/>
                            </a:schemeClr>
                          </a:solidFill>
                          <a:ea typeface="DFPYuanBold-B5" panose="020F0700000000000000"/>
                        </a:rPr>
                        <a:t>在公共場保持安靜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>
                          <a:solidFill>
                            <a:schemeClr val="accent2">
                              <a:lumMod val="50000"/>
                            </a:schemeClr>
                          </a:solidFill>
                          <a:ea typeface="DFPYuanBold-B5" panose="020F0700000000000000"/>
                        </a:rPr>
                        <a:t>批評別人的喜好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405675"/>
                  </a:ext>
                </a:extLst>
              </a:tr>
            </a:tbl>
          </a:graphicData>
        </a:graphic>
      </p:graphicFrame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2264128-110E-4315-BF14-EB52E0E7A628}"/>
              </a:ext>
            </a:extLst>
          </p:cNvPr>
          <p:cNvSpPr txBox="1">
            <a:spLocks/>
          </p:cNvSpPr>
          <p:nvPr/>
        </p:nvSpPr>
        <p:spPr>
          <a:xfrm>
            <a:off x="1057965" y="5735481"/>
            <a:ext cx="9923669" cy="652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你有被別人不禮貌對待的經歷嗎？你當時的感受如何？</a:t>
            </a:r>
            <a:endParaRPr lang="en-US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pic>
        <p:nvPicPr>
          <p:cNvPr id="4" name="圖形 3" descr="天使的臉部輪廓 以實心填滿">
            <a:extLst>
              <a:ext uri="{FF2B5EF4-FFF2-40B4-BE49-F238E27FC236}">
                <a16:creationId xmlns:a16="http://schemas.microsoft.com/office/drawing/2014/main" id="{5F94A3D4-AFB2-4649-959D-030B7D198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3992" y="2652630"/>
            <a:ext cx="652640" cy="652640"/>
          </a:xfrm>
          <a:prstGeom prst="rect">
            <a:avLst/>
          </a:prstGeom>
        </p:spPr>
      </p:pic>
      <p:pic>
        <p:nvPicPr>
          <p:cNvPr id="12" name="圖形 11" descr="生氣的臉部輪廓 以實心填滿">
            <a:extLst>
              <a:ext uri="{FF2B5EF4-FFF2-40B4-BE49-F238E27FC236}">
                <a16:creationId xmlns:a16="http://schemas.microsoft.com/office/drawing/2014/main" id="{38F019F8-53EB-40BB-8728-0EE15C053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03309" y="2651274"/>
            <a:ext cx="652641" cy="652641"/>
          </a:xfrm>
          <a:prstGeom prst="rect">
            <a:avLst/>
          </a:prstGeom>
        </p:spPr>
      </p:pic>
      <p:pic>
        <p:nvPicPr>
          <p:cNvPr id="13" name="圖形 12" descr="天使的臉部輪廓 以實心填滿">
            <a:extLst>
              <a:ext uri="{FF2B5EF4-FFF2-40B4-BE49-F238E27FC236}">
                <a16:creationId xmlns:a16="http://schemas.microsoft.com/office/drawing/2014/main" id="{0081E723-EFE3-4524-ACF9-CF0EC3BE6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3175" y="3269119"/>
            <a:ext cx="652640" cy="652640"/>
          </a:xfrm>
          <a:prstGeom prst="rect">
            <a:avLst/>
          </a:prstGeom>
        </p:spPr>
      </p:pic>
      <p:pic>
        <p:nvPicPr>
          <p:cNvPr id="14" name="圖形 13" descr="生氣的臉部輪廓 以實心填滿">
            <a:extLst>
              <a:ext uri="{FF2B5EF4-FFF2-40B4-BE49-F238E27FC236}">
                <a16:creationId xmlns:a16="http://schemas.microsoft.com/office/drawing/2014/main" id="{670D7085-D209-44CA-AE04-047269E39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03309" y="3269119"/>
            <a:ext cx="652641" cy="652641"/>
          </a:xfrm>
          <a:prstGeom prst="rect">
            <a:avLst/>
          </a:prstGeom>
        </p:spPr>
      </p:pic>
      <p:pic>
        <p:nvPicPr>
          <p:cNvPr id="15" name="圖形 14" descr="天使的臉部輪廓 以實心填滿">
            <a:extLst>
              <a:ext uri="{FF2B5EF4-FFF2-40B4-BE49-F238E27FC236}">
                <a16:creationId xmlns:a16="http://schemas.microsoft.com/office/drawing/2014/main" id="{B3EB7BB4-5255-4DA8-AB67-CBB9E663C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2010" y="4067369"/>
            <a:ext cx="652640" cy="652640"/>
          </a:xfrm>
          <a:prstGeom prst="rect">
            <a:avLst/>
          </a:prstGeom>
        </p:spPr>
      </p:pic>
      <p:pic>
        <p:nvPicPr>
          <p:cNvPr id="16" name="圖形 15" descr="生氣的臉部輪廓 以實心填滿">
            <a:extLst>
              <a:ext uri="{FF2B5EF4-FFF2-40B4-BE49-F238E27FC236}">
                <a16:creationId xmlns:a16="http://schemas.microsoft.com/office/drawing/2014/main" id="{4D16EDF6-5105-4D1B-B638-2FB5804F6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00810" y="4015744"/>
            <a:ext cx="652641" cy="652641"/>
          </a:xfrm>
          <a:prstGeom prst="rect">
            <a:avLst/>
          </a:prstGeom>
        </p:spPr>
      </p:pic>
      <p:pic>
        <p:nvPicPr>
          <p:cNvPr id="17" name="圖形 16" descr="天使的臉部輪廓 以實心填滿">
            <a:extLst>
              <a:ext uri="{FF2B5EF4-FFF2-40B4-BE49-F238E27FC236}">
                <a16:creationId xmlns:a16="http://schemas.microsoft.com/office/drawing/2014/main" id="{7F4E9926-7870-4BE1-88B3-56110A7C3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4121" y="4842836"/>
            <a:ext cx="652640" cy="652640"/>
          </a:xfrm>
          <a:prstGeom prst="rect">
            <a:avLst/>
          </a:prstGeom>
        </p:spPr>
      </p:pic>
      <p:pic>
        <p:nvPicPr>
          <p:cNvPr id="18" name="圖形 17" descr="生氣的臉部輪廓 以實心填滿">
            <a:extLst>
              <a:ext uri="{FF2B5EF4-FFF2-40B4-BE49-F238E27FC236}">
                <a16:creationId xmlns:a16="http://schemas.microsoft.com/office/drawing/2014/main" id="{24CDB971-B2CB-480E-BCBB-F49FBF1DC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00956" y="4799913"/>
            <a:ext cx="652641" cy="65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5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BEA0-2C55-134E-B360-277BAF73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TW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</a:br>
            <a:br>
              <a:rPr lang="zh-TW" altLang="en-US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</a:br>
            <a:endParaRPr lang="en-US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CC092-396C-4DCC-A652-A70430320DA3}"/>
              </a:ext>
            </a:extLst>
          </p:cNvPr>
          <p:cNvSpPr txBox="1">
            <a:spLocks/>
          </p:cNvSpPr>
          <p:nvPr/>
        </p:nvSpPr>
        <p:spPr>
          <a:xfrm>
            <a:off x="762000" y="352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古代動畫簡介</a:t>
            </a:r>
            <a:endParaRPr lang="en-US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657034B-2F78-49E0-A41E-73EA1AECB122}"/>
              </a:ext>
            </a:extLst>
          </p:cNvPr>
          <p:cNvSpPr txBox="1">
            <a:spLocks/>
          </p:cNvSpPr>
          <p:nvPr/>
        </p:nvSpPr>
        <p:spPr>
          <a:xfrm>
            <a:off x="463867" y="2134194"/>
            <a:ext cx="6347427" cy="4198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TW" altLang="en-US" b="1" dirty="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主角：蘇東坡</a:t>
            </a:r>
            <a:endParaRPr lang="en-HK" altLang="zh-TW" b="1" dirty="0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dirty="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北宋時著名的文學家、政治家、藝術家。</a:t>
            </a:r>
            <a:endParaRPr lang="en-HK" altLang="zh-TW" dirty="0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dirty="0">
                <a:solidFill>
                  <a:srgbClr val="5E4732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在杭州當官時，經常微服到民間觀察民情。</a:t>
            </a:r>
          </a:p>
          <a:p>
            <a:endParaRPr lang="en-US" dirty="0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8FB2A-6D16-4408-A37A-2EF478EFEE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63" b="11645"/>
          <a:stretch/>
        </p:blipFill>
        <p:spPr>
          <a:xfrm>
            <a:off x="7770538" y="2150447"/>
            <a:ext cx="3589939" cy="4060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1252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BEA0-2C55-134E-B360-277BAF73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TW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</a:br>
            <a:br>
              <a:rPr lang="zh-TW" altLang="en-US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</a:br>
            <a:endParaRPr lang="en-US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CC092-396C-4DCC-A652-A70430320DA3}"/>
              </a:ext>
            </a:extLst>
          </p:cNvPr>
          <p:cNvSpPr txBox="1">
            <a:spLocks/>
          </p:cNvSpPr>
          <p:nvPr/>
        </p:nvSpPr>
        <p:spPr>
          <a:xfrm>
            <a:off x="762000" y="352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solidFill>
                  <a:schemeClr val="bg1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古代動畫簡介</a:t>
            </a:r>
            <a:endParaRPr lang="en-US">
              <a:solidFill>
                <a:schemeClr val="bg1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BE6971B-C018-45B1-890F-0C0615512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572" y="1912255"/>
            <a:ext cx="6660156" cy="44487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DFPYuanBold-B5" panose="020F0700000000000000" pitchFamily="34" charset="-120"/>
                <a:ea typeface="DFPYuanBold-B5"/>
              </a:rPr>
              <a:t>《</a:t>
            </a:r>
            <a:r>
              <a:rPr lang="zh-TW" altLang="en-US">
                <a:solidFill>
                  <a:schemeClr val="accent2">
                    <a:lumMod val="50000"/>
                  </a:schemeClr>
                </a:solidFill>
                <a:latin typeface="DFPYuanBold-B5" panose="020F0700000000000000" pitchFamily="34" charset="-120"/>
                <a:ea typeface="DFPYuanBold-B5"/>
              </a:rPr>
              <a:t>方丈敬茶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DFPYuanBold-B5" panose="020F0700000000000000" pitchFamily="34" charset="-120"/>
                <a:ea typeface="DFPYuanBold-B5"/>
              </a:rPr>
              <a:t>》</a:t>
            </a:r>
            <a:endParaRPr lang="en-US" altLang="zh-TW" b="1" dirty="0">
              <a:solidFill>
                <a:schemeClr val="accent2">
                  <a:lumMod val="50000"/>
                </a:schemeClr>
              </a:solidFill>
              <a:latin typeface="DFPYuanBold-B5" panose="020F0700000000000000" pitchFamily="34" charset="-120"/>
              <a:ea typeface="DFPYuanBold-B5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TW" altLang="en-US">
                <a:solidFill>
                  <a:srgbClr val="5E4732"/>
                </a:solidFill>
                <a:latin typeface="DFPYuanBold-B5" panose="020F0700000000000000" pitchFamily="34" charset="-120"/>
                <a:ea typeface="DFPYuanBold-B5"/>
              </a:rPr>
              <a:t>一天，文學家蘇東坡走進一間寺廟，想會見那裏的方丈。起初，方丈輕視他，待他十分無禮；得知他是大官後卻畢恭畢敬……</a:t>
            </a:r>
          </a:p>
          <a:p>
            <a:pPr marL="0" indent="0">
              <a:lnSpc>
                <a:spcPct val="150000"/>
              </a:lnSpc>
              <a:buNone/>
            </a:pPr>
            <a:endParaRPr lang="zh-TW" altLang="en-US" b="1">
              <a:solidFill>
                <a:srgbClr val="5E4732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0AA61-FDA3-4F93-AF7E-1252A43D82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9" t="6005" r="2305" b="4850"/>
          <a:stretch/>
        </p:blipFill>
        <p:spPr>
          <a:xfrm>
            <a:off x="7443254" y="2841663"/>
            <a:ext cx="4415436" cy="2582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7313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CE2D2-D1ED-0248-A5B0-FC4C1867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4248"/>
            <a:ext cx="10515600" cy="2852737"/>
          </a:xfrm>
        </p:spPr>
        <p:txBody>
          <a:bodyPr/>
          <a:lstStyle/>
          <a:p>
            <a:pPr algn="ctr"/>
            <a:r>
              <a:rPr lang="zh-TW" altLang="en-US">
                <a:solidFill>
                  <a:srgbClr val="5E4732"/>
                </a:solidFill>
                <a:ea typeface="DFPYuanBold-B5" panose="020F0700000000000000" pitchFamily="34" charset="-120"/>
              </a:rPr>
              <a:t>短片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72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6AED26EDD48549808C35B334771AFF" ma:contentTypeVersion="16" ma:contentTypeDescription="Create a new document." ma:contentTypeScope="" ma:versionID="c8b634d49910f420ba57978bfe6418d7">
  <xsd:schema xmlns:xsd="http://www.w3.org/2001/XMLSchema" xmlns:xs="http://www.w3.org/2001/XMLSchema" xmlns:p="http://schemas.microsoft.com/office/2006/metadata/properties" xmlns:ns2="7c888565-292f-4b60-a4c3-978be975df1a" xmlns:ns3="a67ca032-99e1-499e-a335-21cedd256a52" targetNamespace="http://schemas.microsoft.com/office/2006/metadata/properties" ma:root="true" ma:fieldsID="c3c15164ac9887639d1a980978f0cf5b" ns2:_="" ns3:_="">
    <xsd:import namespace="7c888565-292f-4b60-a4c3-978be975df1a"/>
    <xsd:import namespace="a67ca032-99e1-499e-a335-21cedd256a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88565-292f-4b60-a4c3-978be975df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ca032-99e1-499e-a335-21cedd256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91020D-9E78-48A9-AF01-CD5B0286532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A42930C-71E9-4374-BFDC-3991A4824D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888565-292f-4b60-a4c3-978be975df1a"/>
    <ds:schemaRef ds:uri="a67ca032-99e1-499e-a335-21cedd256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64D35D-E109-4E3F-AF1C-696B539B6E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1494</Words>
  <Application>Microsoft Office PowerPoint</Application>
  <PresentationFormat>Widescreen</PresentationFormat>
  <Paragraphs>136</Paragraphs>
  <Slides>18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主題：禮 　 該怎樣待人？</vt:lpstr>
      <vt:lpstr>學習目標</vt:lpstr>
      <vt:lpstr>培養的價值觀/態度  中華傳統美德</vt:lpstr>
      <vt:lpstr>「禮」的定義和內涵</vt:lpstr>
      <vt:lpstr>  </vt:lpstr>
      <vt:lpstr>  </vt:lpstr>
      <vt:lpstr>  </vt:lpstr>
      <vt:lpstr>短片</vt:lpstr>
      <vt:lpstr>短片(待上載後補上連結)</vt:lpstr>
      <vt:lpstr>  </vt:lpstr>
      <vt:lpstr>  </vt:lpstr>
      <vt:lpstr>  </vt:lpstr>
      <vt:lpstr>竹Sir的話……</vt:lpstr>
      <vt:lpstr>我們明白了……</vt:lpstr>
      <vt:lpstr>延伸活動</vt:lpstr>
      <vt:lpstr>參考資料</vt:lpstr>
      <vt:lpstr>參考資料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傳統美德與正面價值觀</dc:title>
  <dc:creator>Anthony Chan</dc:creator>
  <cp:lastModifiedBy>MAN, Shi-chun</cp:lastModifiedBy>
  <cp:revision>176</cp:revision>
  <dcterms:created xsi:type="dcterms:W3CDTF">2021-12-09T09:54:35Z</dcterms:created>
  <dcterms:modified xsi:type="dcterms:W3CDTF">2022-07-05T07:56:41Z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0x010100B26AED26EDD48549808C35B334771AFF</vt:lpwstr>
  </property>
</Properties>
</file>